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37"/>
  </p:notesMasterIdLst>
  <p:sldIdLst>
    <p:sldId id="256" r:id="rId2"/>
    <p:sldId id="258" r:id="rId3"/>
    <p:sldId id="259" r:id="rId4"/>
    <p:sldId id="260" r:id="rId5"/>
    <p:sldId id="263" r:id="rId6"/>
    <p:sldId id="261" r:id="rId7"/>
    <p:sldId id="266" r:id="rId8"/>
    <p:sldId id="264" r:id="rId9"/>
    <p:sldId id="267" r:id="rId10"/>
    <p:sldId id="297" r:id="rId11"/>
    <p:sldId id="298" r:id="rId12"/>
    <p:sldId id="291" r:id="rId13"/>
    <p:sldId id="292" r:id="rId14"/>
    <p:sldId id="262" r:id="rId15"/>
    <p:sldId id="269" r:id="rId16"/>
    <p:sldId id="265" r:id="rId17"/>
    <p:sldId id="268" r:id="rId18"/>
    <p:sldId id="270" r:id="rId19"/>
    <p:sldId id="271" r:id="rId20"/>
    <p:sldId id="276" r:id="rId21"/>
    <p:sldId id="277" r:id="rId22"/>
    <p:sldId id="272" r:id="rId23"/>
    <p:sldId id="280" r:id="rId24"/>
    <p:sldId id="278" r:id="rId25"/>
    <p:sldId id="274" r:id="rId26"/>
    <p:sldId id="282" r:id="rId27"/>
    <p:sldId id="283" r:id="rId28"/>
    <p:sldId id="285" r:id="rId29"/>
    <p:sldId id="287" r:id="rId30"/>
    <p:sldId id="289" r:id="rId31"/>
    <p:sldId id="290" r:id="rId32"/>
    <p:sldId id="294" r:id="rId33"/>
    <p:sldId id="295" r:id="rId34"/>
    <p:sldId id="296" r:id="rId35"/>
    <p:sldId id="29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29" autoAdjust="0"/>
  </p:normalViewPr>
  <p:slideViewPr>
    <p:cSldViewPr snapToGrid="0">
      <p:cViewPr varScale="1">
        <p:scale>
          <a:sx n="91" d="100"/>
          <a:sy n="91" d="100"/>
        </p:scale>
        <p:origin x="21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ree-address_code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tack_machine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assembly.org/docs/text-format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75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91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62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85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938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10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the Wikipedia example: </a:t>
            </a:r>
            <a:r>
              <a:rPr lang="en-US" dirty="0" smtClean="0">
                <a:hlinkClick r:id="rId3"/>
              </a:rPr>
              <a:t>https://en.wikipedia.org/wiki/Three-address_code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Slide figures take from:</a:t>
            </a:r>
            <a:r>
              <a:rPr lang="en-US" baseline="0" dirty="0" smtClean="0"/>
              <a:t> https://www.slideshare.net/rawan_z/intermediate-code-generation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2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from Wikipedia </a:t>
            </a:r>
            <a:r>
              <a:rPr lang="en-US" dirty="0" smtClean="0">
                <a:hlinkClick r:id="rId3"/>
              </a:rPr>
              <a:t>https://en.wikipedia.org/wiki/Stack_machine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82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dirty="0" smtClean="0">
                <a:hlinkClick r:id="rId3"/>
              </a:rPr>
              <a:t>https://webassembly.org/docs/text-format/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76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Ideas to</a:t>
            </a:r>
            <a:r>
              <a:rPr lang="en-US" baseline="0" dirty="0" smtClean="0"/>
              <a:t> cover: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Data-flow analysis</a:t>
            </a:r>
          </a:p>
          <a:p>
            <a:r>
              <a:rPr lang="en-US" dirty="0" smtClean="0"/>
              <a:t>Static single-assignment form</a:t>
            </a:r>
          </a:p>
          <a:p>
            <a:r>
              <a:rPr lang="en-US" dirty="0" smtClean="0"/>
              <a:t>Scalar optimizations</a:t>
            </a:r>
          </a:p>
          <a:p>
            <a:r>
              <a:rPr lang="en-US" dirty="0" err="1" smtClean="0"/>
              <a:t>Inlining</a:t>
            </a:r>
            <a:endParaRPr lang="en-US" dirty="0" smtClean="0"/>
          </a:p>
          <a:p>
            <a:r>
              <a:rPr lang="en-US" dirty="0" smtClean="0"/>
              <a:t>Instruction selection</a:t>
            </a:r>
          </a:p>
          <a:p>
            <a:r>
              <a:rPr lang="en-US" dirty="0" smtClean="0"/>
              <a:t>Redundancy elimination</a:t>
            </a:r>
          </a:p>
          <a:p>
            <a:r>
              <a:rPr lang="en-US" dirty="0" smtClean="0"/>
              <a:t>Global value numbering</a:t>
            </a:r>
          </a:p>
          <a:p>
            <a:r>
              <a:rPr lang="en-US" dirty="0" smtClean="0"/>
              <a:t>Unnecessary bounds checking elimination</a:t>
            </a:r>
          </a:p>
          <a:p>
            <a:r>
              <a:rPr lang="en-US" dirty="0" smtClean="0"/>
              <a:t>Branch prediction</a:t>
            </a:r>
          </a:p>
          <a:p>
            <a:r>
              <a:rPr lang="en-US" dirty="0" smtClean="0"/>
              <a:t>Leaf-routine optimization</a:t>
            </a:r>
          </a:p>
          <a:p>
            <a:r>
              <a:rPr lang="en-US" dirty="0" smtClean="0"/>
              <a:t>Code hoisting</a:t>
            </a:r>
          </a:p>
          <a:p>
            <a:r>
              <a:rPr lang="en-US" dirty="0" smtClean="0"/>
              <a:t>Register allocation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30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41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99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ava_bytecode_instruction_listing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Compiler optimizations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685800"/>
            <a:ext cx="7768460" cy="10142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Modern IR Example: Java Bytecode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Linear representation</a:t>
            </a:r>
          </a:p>
          <a:p>
            <a:r>
              <a:rPr lang="en-US" dirty="0" smtClean="0"/>
              <a:t>Stack-based machine</a:t>
            </a:r>
          </a:p>
          <a:p>
            <a:r>
              <a:rPr lang="en-US" dirty="0" smtClean="0"/>
              <a:t>Most </a:t>
            </a:r>
            <a:r>
              <a:rPr lang="en-US" dirty="0" err="1" smtClean="0"/>
              <a:t>optimziations</a:t>
            </a:r>
            <a:r>
              <a:rPr lang="en-US" dirty="0" smtClean="0"/>
              <a:t> are done just-in-time </a:t>
            </a:r>
            <a:br>
              <a:rPr lang="en-US" dirty="0" smtClean="0"/>
            </a:br>
            <a:r>
              <a:rPr lang="en-US" dirty="0" smtClean="0"/>
              <a:t>(e.g. </a:t>
            </a:r>
            <a:r>
              <a:rPr lang="en-US" dirty="0" smtClean="0">
                <a:latin typeface="Consolas" panose="020B0609020204030204" pitchFamily="49" charset="0"/>
              </a:rPr>
              <a:t>java –client</a:t>
            </a:r>
            <a:r>
              <a:rPr lang="en-US" dirty="0" smtClean="0"/>
              <a:t> vs. </a:t>
            </a:r>
            <a:r>
              <a:rPr lang="en-US" dirty="0" smtClean="0">
                <a:latin typeface="Consolas" panose="020B0609020204030204" pitchFamily="49" charset="0"/>
              </a:rPr>
              <a:t>java –server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javac</a:t>
            </a:r>
            <a:r>
              <a:rPr lang="en-US" dirty="0" smtClean="0"/>
              <a:t> does very little optimization</a:t>
            </a:r>
          </a:p>
          <a:p>
            <a:pPr lvl="1"/>
            <a:r>
              <a:rPr lang="en-US" dirty="0" smtClean="0"/>
              <a:t>java does most of it</a:t>
            </a:r>
          </a:p>
          <a:p>
            <a:r>
              <a:rPr lang="en-US" dirty="0" smtClean="0"/>
              <a:t>202 opcodes</a:t>
            </a:r>
          </a:p>
          <a:p>
            <a:pPr lvl="1"/>
            <a:r>
              <a:rPr lang="en-US" dirty="0" smtClean="0"/>
              <a:t>Some high-level concepts included: arrays, Exceptions</a:t>
            </a:r>
          </a:p>
          <a:p>
            <a:pPr lvl="1"/>
            <a:r>
              <a:rPr lang="en-US" dirty="0" smtClean="0"/>
              <a:t>Some hardware-specific opcodes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://en.wikipedia.org/wiki/Java_bytecode_instruction_listings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IR Example: WASM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4888624" cy="41673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Designed to be a compiled, but for the web</a:t>
            </a:r>
          </a:p>
          <a:p>
            <a:r>
              <a:rPr lang="en-US" dirty="0" smtClean="0"/>
              <a:t>Can compile Typescript (statically-typed JS), but designed for C++ </a:t>
            </a:r>
            <a:r>
              <a:rPr lang="en-US" smtClean="0"/>
              <a:t>&amp; Rust</a:t>
            </a:r>
            <a:endParaRPr lang="en-US" dirty="0" smtClean="0"/>
          </a:p>
          <a:p>
            <a:r>
              <a:rPr lang="en-US" dirty="0" smtClean="0"/>
              <a:t>Designed with sandboxing and execution environments in mind</a:t>
            </a:r>
          </a:p>
          <a:p>
            <a:r>
              <a:rPr lang="en-US" dirty="0" smtClean="0"/>
              <a:t>Memory-safe</a:t>
            </a:r>
          </a:p>
          <a:p>
            <a:r>
              <a:rPr lang="en-US" dirty="0"/>
              <a:t>Provides a portability layer instead of natively compiled</a:t>
            </a:r>
            <a:endParaRPr lang="en-US" dirty="0" smtClean="0"/>
          </a:p>
          <a:p>
            <a:r>
              <a:rPr lang="en-US" dirty="0" smtClean="0"/>
              <a:t>Allows for compile-time optimization in addition to JIT optimization</a:t>
            </a:r>
          </a:p>
          <a:p>
            <a:r>
              <a:rPr lang="en-US" dirty="0" smtClean="0"/>
              <a:t>Hand-coding encouraged, too!</a:t>
            </a:r>
            <a:endParaRPr lang="en-US" dirty="0"/>
          </a:p>
          <a:p>
            <a:r>
              <a:rPr lang="en-US" dirty="0" smtClean="0"/>
              <a:t>Fewer opcodes than Java bytecode </a:t>
            </a:r>
            <a:br>
              <a:rPr lang="en-US" dirty="0" smtClean="0"/>
            </a:br>
            <a:r>
              <a:rPr lang="en-US" dirty="0" smtClean="0"/>
              <a:t>(…for now…)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418973" y="3022069"/>
            <a:ext cx="2181338" cy="3303436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get_local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 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i64.const 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i64.eq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if i64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i64.const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get_local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 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get_local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 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i64.const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i64.sub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call 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i64.mul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90897" y="1714410"/>
            <a:ext cx="3037490" cy="1179778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 factorial(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 n)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if (n == 0) return 1;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dirty="0" smtClean="0">
                <a:solidFill>
                  <a:srgbClr val="3D3D3E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return n * factorial(n-1);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3D3D3E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72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7533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processors have a fixed number of registers</a:t>
            </a:r>
          </a:p>
          <a:p>
            <a:pPr lvl="1"/>
            <a:r>
              <a:rPr lang="en-US" dirty="0" smtClean="0"/>
              <a:t>Hard-wired workspaces in the processor</a:t>
            </a:r>
          </a:p>
          <a:p>
            <a:pPr lvl="1"/>
            <a:r>
              <a:rPr lang="en-US" dirty="0" smtClean="0"/>
              <a:t>Many different purposes: stack pointers, counters, memory types, instructions</a:t>
            </a:r>
          </a:p>
          <a:p>
            <a:pPr lvl="1"/>
            <a:r>
              <a:rPr lang="en-US" dirty="0" smtClean="0"/>
              <a:t>Some are just general-purpose (GPRs)</a:t>
            </a:r>
          </a:p>
          <a:p>
            <a:pPr lvl="1"/>
            <a:r>
              <a:rPr lang="en-US" dirty="0" smtClean="0"/>
              <a:t>Some are for floating-point operations specifically (FPRs)</a:t>
            </a:r>
          </a:p>
          <a:p>
            <a:pPr lvl="1"/>
            <a:r>
              <a:rPr lang="en-US" dirty="0"/>
              <a:t>Registers can even exist outside of a processor</a:t>
            </a:r>
            <a:endParaRPr lang="en-US" dirty="0" smtClean="0"/>
          </a:p>
          <a:p>
            <a:pPr lvl="1"/>
            <a:r>
              <a:rPr lang="en-US" dirty="0" smtClean="0"/>
              <a:t>The x86-64 architecture has 16 GPRs and 16 FPRs</a:t>
            </a:r>
          </a:p>
          <a:p>
            <a:r>
              <a:rPr lang="en-US" dirty="0" smtClean="0"/>
              <a:t>Everything else gets stored on the </a:t>
            </a:r>
            <a:r>
              <a:rPr lang="en-US" i="1" dirty="0" smtClean="0"/>
              <a:t>heap</a:t>
            </a:r>
            <a:r>
              <a:rPr lang="en-US" dirty="0" smtClean="0"/>
              <a:t>, or RAM. </a:t>
            </a:r>
          </a:p>
          <a:p>
            <a:pPr lvl="1"/>
            <a:r>
              <a:rPr lang="en-US" dirty="0" smtClean="0"/>
              <a:t>Working with the heap is much slower</a:t>
            </a:r>
          </a:p>
          <a:p>
            <a:pPr lvl="2"/>
            <a:r>
              <a:rPr lang="en-US" dirty="0" smtClean="0"/>
              <a:t>More distance to travel physically</a:t>
            </a:r>
          </a:p>
          <a:p>
            <a:pPr lvl="2"/>
            <a:r>
              <a:rPr lang="en-US" dirty="0" smtClean="0"/>
              <a:t>Move things off the register and then back on</a:t>
            </a:r>
          </a:p>
          <a:p>
            <a:pPr lvl="1"/>
            <a:r>
              <a:rPr lang="en-US" dirty="0" smtClean="0"/>
              <a:t>An order of magnitude slower with the extra overhead</a:t>
            </a:r>
          </a:p>
          <a:p>
            <a:pPr lvl="1"/>
            <a:r>
              <a:rPr lang="en-US" dirty="0" smtClean="0"/>
              <a:t>More instructions if you are compiling as well – more code</a:t>
            </a:r>
          </a:p>
          <a:p>
            <a:r>
              <a:rPr lang="en-US" dirty="0" smtClean="0"/>
              <a:t>Of </a:t>
            </a:r>
            <a:r>
              <a:rPr lang="en-US" dirty="0"/>
              <a:t>course, we will have more than 16 </a:t>
            </a:r>
            <a:r>
              <a:rPr lang="en-US" dirty="0" smtClean="0"/>
              <a:t>things to handle at once!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5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Register Allocation is Hard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856682" cy="46823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Programmers should never have to think about how a variable will be allocated </a:t>
            </a:r>
          </a:p>
          <a:p>
            <a:r>
              <a:rPr lang="en-US" dirty="0" smtClean="0"/>
              <a:t>Register pressure</a:t>
            </a:r>
          </a:p>
          <a:p>
            <a:pPr lvl="1"/>
            <a:r>
              <a:rPr lang="en-US" dirty="0" smtClean="0"/>
              <a:t>High ratio of variables to registers</a:t>
            </a:r>
          </a:p>
          <a:p>
            <a:pPr lvl="1"/>
            <a:r>
              <a:rPr lang="en-US" dirty="0" smtClean="0"/>
              <a:t>Like having a small workbench in a garage of junk with lots of projects</a:t>
            </a:r>
          </a:p>
          <a:p>
            <a:r>
              <a:rPr lang="en-US" dirty="0" smtClean="0"/>
              <a:t>Register allocation is NP-complete… </a:t>
            </a:r>
            <a:r>
              <a:rPr lang="en-US" dirty="0" err="1" smtClean="0"/>
              <a:t>sorta</a:t>
            </a:r>
            <a:endParaRPr lang="en-US" dirty="0" smtClean="0"/>
          </a:p>
          <a:p>
            <a:pPr lvl="1"/>
            <a:r>
              <a:rPr lang="en-US" dirty="0" smtClean="0"/>
              <a:t>If you abstract the core problem away, it’s map-coloring</a:t>
            </a:r>
          </a:p>
          <a:p>
            <a:pPr lvl="2"/>
            <a:r>
              <a:rPr lang="en-US" dirty="0" smtClean="0"/>
              <a:t>Nodes are variables, colors are registers</a:t>
            </a:r>
          </a:p>
          <a:p>
            <a:pPr lvl="2"/>
            <a:r>
              <a:rPr lang="en-US" dirty="0" smtClean="0"/>
              <a:t>Variables that depend on each other are connected nodes</a:t>
            </a:r>
          </a:p>
          <a:p>
            <a:pPr lvl="2"/>
            <a:r>
              <a:rPr lang="en-US" dirty="0" smtClean="0"/>
              <a:t>Try to assign colors to each node such that no node has a neighbor of the same color. </a:t>
            </a:r>
          </a:p>
          <a:p>
            <a:pPr lvl="1"/>
            <a:r>
              <a:rPr lang="en-US" dirty="0" smtClean="0"/>
              <a:t>i.e. assign registers to variables such that no register gets overwritten before it’s done being used.</a:t>
            </a:r>
          </a:p>
          <a:p>
            <a:pPr lvl="1"/>
            <a:r>
              <a:rPr lang="en-US" dirty="0" smtClean="0"/>
              <a:t>BUT! We have many heuristics and shortcuts based on register types </a:t>
            </a:r>
          </a:p>
          <a:p>
            <a:r>
              <a:rPr lang="en-US" dirty="0" smtClean="0"/>
              <a:t>Goal: reduce register pressure is always a performance boost</a:t>
            </a:r>
          </a:p>
          <a:p>
            <a:r>
              <a:rPr lang="en-US" dirty="0" smtClean="0"/>
              <a:t>Lesson: simplify the code as much as possible is what’s most important</a:t>
            </a:r>
          </a:p>
          <a:p>
            <a:pPr lvl="1"/>
            <a:r>
              <a:rPr lang="en-US" dirty="0" smtClean="0"/>
              <a:t>Modular, cohesive, simple code will lead to better register allocation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0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intermediate representation (e.g. tree) to machine-executable code</a:t>
            </a:r>
          </a:p>
          <a:p>
            <a:r>
              <a:rPr lang="en-US" dirty="0" smtClean="0"/>
              <a:t>These back-ends are highly specific to the quirks of individual architectures</a:t>
            </a:r>
          </a:p>
          <a:p>
            <a:pPr lvl="1"/>
            <a:r>
              <a:rPr lang="en-US" dirty="0" smtClean="0"/>
              <a:t>32-bit vs 64-bit</a:t>
            </a:r>
          </a:p>
          <a:p>
            <a:pPr lvl="1"/>
            <a:r>
              <a:rPr lang="en-US" dirty="0" smtClean="0"/>
              <a:t>x86 vs ARM</a:t>
            </a:r>
          </a:p>
          <a:p>
            <a:pPr lvl="1"/>
            <a:r>
              <a:rPr lang="en-US" dirty="0" smtClean="0"/>
              <a:t>Operating system quirks</a:t>
            </a:r>
          </a:p>
          <a:p>
            <a:r>
              <a:rPr lang="en-US" dirty="0" smtClean="0"/>
              <a:t>While some OS-specific optimizations occur here, most optimizations are done at the intermediate stage</a:t>
            </a:r>
          </a:p>
          <a:p>
            <a:r>
              <a:rPr lang="en-US" dirty="0" smtClean="0"/>
              <a:t>Want to see the output of </a:t>
            </a:r>
            <a:r>
              <a:rPr lang="en-US" dirty="0" err="1" smtClean="0"/>
              <a:t>gcc’s</a:t>
            </a:r>
            <a:r>
              <a:rPr lang="en-US" dirty="0" smtClean="0"/>
              <a:t> code generation? Use </a:t>
            </a:r>
            <a:r>
              <a:rPr lang="en-US" dirty="0" err="1" smtClean="0">
                <a:latin typeface="Consolas" panose="020B0609020204030204" pitchFamily="49" charset="0"/>
              </a:rPr>
              <a:t>gcc</a:t>
            </a:r>
            <a:r>
              <a:rPr lang="en-US" dirty="0" smtClean="0">
                <a:latin typeface="Consolas" panose="020B0609020204030204" pitchFamily="49" charset="0"/>
              </a:rPr>
              <a:t> -S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Optimization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repeated computations</a:t>
            </a:r>
          </a:p>
          <a:p>
            <a:r>
              <a:rPr lang="en-US" dirty="0" smtClean="0"/>
              <a:t>Reduce the variables used for better register allocation</a:t>
            </a:r>
          </a:p>
          <a:p>
            <a:r>
              <a:rPr lang="en-US" dirty="0" smtClean="0"/>
              <a:t>Utilize the underlying hardware efficiently</a:t>
            </a:r>
          </a:p>
          <a:p>
            <a:r>
              <a:rPr lang="en-US" dirty="0" smtClean="0"/>
              <a:t>Caveat: </a:t>
            </a:r>
            <a:r>
              <a:rPr lang="en-US" i="1" dirty="0" smtClean="0"/>
              <a:t>optimized</a:t>
            </a:r>
            <a:r>
              <a:rPr lang="en-US" dirty="0" smtClean="0"/>
              <a:t> does not mean </a:t>
            </a:r>
            <a:r>
              <a:rPr lang="en-US" i="1" dirty="0" smtClean="0"/>
              <a:t>optimal</a:t>
            </a:r>
            <a:endParaRPr lang="en-US" dirty="0" smtClean="0"/>
          </a:p>
          <a:p>
            <a:pPr lvl="1"/>
            <a:r>
              <a:rPr lang="en-US" dirty="0" smtClean="0"/>
              <a:t>“Optimization” is an aspirational term in this context</a:t>
            </a:r>
          </a:p>
          <a:p>
            <a:pPr lvl="1"/>
            <a:r>
              <a:rPr lang="en-US" dirty="0" smtClean="0"/>
              <a:t>Few compiler optimizations are always better</a:t>
            </a:r>
          </a:p>
          <a:p>
            <a:pPr lvl="1"/>
            <a:r>
              <a:rPr lang="en-US" dirty="0" smtClean="0"/>
              <a:t>So the engineering is to </a:t>
            </a:r>
            <a:r>
              <a:rPr lang="en-US" i="1" dirty="0" smtClean="0"/>
              <a:t>choose </a:t>
            </a:r>
            <a:r>
              <a:rPr lang="en-US" dirty="0" smtClean="0"/>
              <a:t>your optimizations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7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 Folding</a:t>
            </a:r>
          </a:p>
          <a:p>
            <a:r>
              <a:rPr lang="en-US" dirty="0" smtClean="0"/>
              <a:t>Algebraic simplification &amp; </a:t>
            </a:r>
            <a:r>
              <a:rPr lang="en-US" dirty="0" err="1" smtClean="0"/>
              <a:t>reassociation</a:t>
            </a:r>
            <a:endParaRPr lang="en-US" dirty="0" smtClean="0"/>
          </a:p>
          <a:p>
            <a:r>
              <a:rPr lang="en-US" dirty="0" smtClean="0"/>
              <a:t>Strength reduction and peephole optimizations</a:t>
            </a:r>
          </a:p>
          <a:p>
            <a:r>
              <a:rPr lang="en-US" dirty="0" smtClean="0"/>
              <a:t>Copy propagation: variables and constants</a:t>
            </a:r>
          </a:p>
          <a:p>
            <a:r>
              <a:rPr lang="en-US" dirty="0" smtClean="0"/>
              <a:t>Loop-invariant code motion, or “code hoisting”</a:t>
            </a:r>
          </a:p>
          <a:p>
            <a:r>
              <a:rPr lang="en-US" dirty="0"/>
              <a:t>Induction variables in loops (fig 14.2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9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you have a mathematical operation with two literals, perform the operation</a:t>
            </a:r>
          </a:p>
          <a:p>
            <a:r>
              <a:rPr lang="en-US" dirty="0" smtClean="0"/>
              <a:t>Why? A literal is a known number at compile-time</a:t>
            </a:r>
          </a:p>
          <a:p>
            <a:r>
              <a:rPr lang="en-US" dirty="0" err="1" smtClean="0"/>
              <a:t>Unoptimized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x = 2+5;</a:t>
            </a:r>
          </a:p>
          <a:p>
            <a:r>
              <a:rPr lang="en-US" dirty="0" smtClean="0"/>
              <a:t>Optimized:</a:t>
            </a:r>
            <a:br>
              <a:rPr lang="en-US" dirty="0" smtClean="0"/>
            </a:b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x=7;</a:t>
            </a:r>
          </a:p>
          <a:p>
            <a:r>
              <a:rPr lang="en-US" dirty="0" smtClean="0"/>
              <a:t>You can use this to make your code more readable with magic numbers</a:t>
            </a:r>
          </a:p>
          <a:p>
            <a:pPr lvl="1"/>
            <a:r>
              <a:rPr lang="en-US" dirty="0" smtClean="0"/>
              <a:t>instead of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x=43200</a:t>
            </a:r>
          </a:p>
          <a:p>
            <a:pPr lvl="1"/>
            <a:r>
              <a:rPr lang="en-US" dirty="0" smtClean="0"/>
              <a:t>Use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x=30*MINUTES_IN_DAY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8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Algebraic Simplification &amp; </a:t>
            </a:r>
            <a:r>
              <a:rPr lang="en-US" dirty="0" err="1" smtClean="0"/>
              <a:t>Reassociation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3"/>
            <a:ext cx="7635009" cy="5024059"/>
          </a:xfrm>
        </p:spPr>
        <p:txBody>
          <a:bodyPr>
            <a:normAutofit/>
          </a:bodyPr>
          <a:lstStyle/>
          <a:p>
            <a:r>
              <a:rPr lang="en-US" dirty="0" smtClean="0"/>
              <a:t>Goal: use algebraic properties to simplify expressions</a:t>
            </a:r>
          </a:p>
          <a:p>
            <a:pPr lvl="1"/>
            <a:r>
              <a:rPr lang="en-US" dirty="0" smtClean="0"/>
              <a:t>Use associativity, commutativity, </a:t>
            </a:r>
            <a:r>
              <a:rPr lang="en-US" dirty="0" err="1" smtClean="0"/>
              <a:t>distributivity</a:t>
            </a:r>
            <a:r>
              <a:rPr lang="en-US" dirty="0" smtClean="0"/>
              <a:t> to simplify expressions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class of optimizations that allow for better register </a:t>
            </a:r>
            <a:r>
              <a:rPr lang="en-US" dirty="0" smtClean="0"/>
              <a:t>allocation &amp; </a:t>
            </a:r>
            <a:r>
              <a:rPr lang="en-US" dirty="0"/>
              <a:t>fewer instructions</a:t>
            </a:r>
            <a:r>
              <a:rPr lang="en-US" dirty="0" smtClean="0"/>
              <a:t> </a:t>
            </a:r>
            <a:r>
              <a:rPr lang="en-US" dirty="0"/>
              <a:t>down the </a:t>
            </a:r>
            <a:r>
              <a:rPr lang="en-US" dirty="0" smtClean="0"/>
              <a:t>line</a:t>
            </a:r>
          </a:p>
          <a:p>
            <a:r>
              <a:rPr lang="en-US" dirty="0" err="1" smtClean="0"/>
              <a:t>Unoptimized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pt-BR" dirty="0" smtClean="0">
                <a:latin typeface="Consolas" panose="020B0609020204030204" pitchFamily="49" charset="0"/>
              </a:rPr>
              <a:t>(</a:t>
            </a:r>
            <a:r>
              <a:rPr lang="pt-BR" dirty="0">
                <a:latin typeface="Consolas" panose="020B0609020204030204" pitchFamily="49" charset="0"/>
              </a:rPr>
              <a:t>4*(a + b))/ (4*a</a:t>
            </a:r>
            <a:r>
              <a:rPr lang="pt-BR" dirty="0" smtClean="0">
                <a:latin typeface="Consolas" panose="020B0609020204030204" pitchFamily="49" charset="0"/>
              </a:rPr>
              <a:t>)) </a:t>
            </a:r>
            <a:r>
              <a:rPr lang="pt-BR" dirty="0">
                <a:latin typeface="Consolas" panose="020B0609020204030204" pitchFamily="49" charset="0"/>
              </a:rPr>
              <a:t>* </a:t>
            </a:r>
            <a:r>
              <a:rPr lang="pt-BR" dirty="0" smtClean="0">
                <a:latin typeface="Consolas" panose="020B0609020204030204" pitchFamily="49" charset="0"/>
              </a:rPr>
              <a:t>c         //5 operations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Optimized:</a:t>
            </a:r>
            <a:br>
              <a:rPr lang="en-US" dirty="0" smtClean="0"/>
            </a:br>
            <a:r>
              <a:rPr lang="pt-BR" dirty="0" smtClean="0">
                <a:latin typeface="Consolas" panose="020B0609020204030204" pitchFamily="49" charset="0"/>
              </a:rPr>
              <a:t>((</a:t>
            </a:r>
            <a:r>
              <a:rPr lang="pt-BR" dirty="0">
                <a:latin typeface="Consolas" panose="020B0609020204030204" pitchFamily="49" charset="0"/>
              </a:rPr>
              <a:t>4*a + 4*b)/ (4*a</a:t>
            </a:r>
            <a:r>
              <a:rPr lang="pt-BR" dirty="0" smtClean="0">
                <a:latin typeface="Consolas" panose="020B0609020204030204" pitchFamily="49" charset="0"/>
              </a:rPr>
              <a:t>)) </a:t>
            </a:r>
            <a:r>
              <a:rPr lang="pt-BR" dirty="0">
                <a:latin typeface="Consolas" panose="020B0609020204030204" pitchFamily="49" charset="0"/>
              </a:rPr>
              <a:t>* </a:t>
            </a:r>
            <a:r>
              <a:rPr lang="pt-BR" dirty="0" smtClean="0">
                <a:latin typeface="Consolas" panose="020B0609020204030204" pitchFamily="49" charset="0"/>
              </a:rPr>
              <a:t>c         // Distribute 4</a:t>
            </a:r>
            <a:br>
              <a:rPr lang="pt-BR" dirty="0" smtClean="0">
                <a:latin typeface="Consolas" panose="020B0609020204030204" pitchFamily="49" charset="0"/>
              </a:rPr>
            </a:br>
            <a:r>
              <a:rPr lang="pt-BR" dirty="0" smtClean="0">
                <a:latin typeface="Consolas" panose="020B0609020204030204" pitchFamily="49" charset="0"/>
              </a:rPr>
              <a:t>((</a:t>
            </a:r>
            <a:r>
              <a:rPr lang="pt-BR" dirty="0">
                <a:latin typeface="Consolas" panose="020B0609020204030204" pitchFamily="49" charset="0"/>
              </a:rPr>
              <a:t>4*a)/(4*a) + (4*b)/(4*a</a:t>
            </a:r>
            <a:r>
              <a:rPr lang="pt-BR" dirty="0" smtClean="0">
                <a:latin typeface="Consolas" panose="020B0609020204030204" pitchFamily="49" charset="0"/>
              </a:rPr>
              <a:t>)) </a:t>
            </a:r>
            <a:r>
              <a:rPr lang="pt-BR" dirty="0">
                <a:latin typeface="Consolas" panose="020B0609020204030204" pitchFamily="49" charset="0"/>
              </a:rPr>
              <a:t>* </a:t>
            </a:r>
            <a:r>
              <a:rPr lang="pt-BR" dirty="0" smtClean="0">
                <a:latin typeface="Consolas" panose="020B0609020204030204" pitchFamily="49" charset="0"/>
              </a:rPr>
              <a:t>c  // Distribute 4*a</a:t>
            </a:r>
            <a:br>
              <a:rPr lang="pt-BR" dirty="0" smtClean="0">
                <a:latin typeface="Consolas" panose="020B0609020204030204" pitchFamily="49" charset="0"/>
              </a:rPr>
            </a:br>
            <a:r>
              <a:rPr lang="pt-BR" dirty="0" smtClean="0">
                <a:latin typeface="Consolas" panose="020B0609020204030204" pitchFamily="49" charset="0"/>
              </a:rPr>
              <a:t>(1 </a:t>
            </a:r>
            <a:r>
              <a:rPr lang="pt-BR" dirty="0">
                <a:latin typeface="Consolas" panose="020B0609020204030204" pitchFamily="49" charset="0"/>
              </a:rPr>
              <a:t>+ </a:t>
            </a:r>
            <a:r>
              <a:rPr lang="pt-BR" dirty="0" smtClean="0">
                <a:latin typeface="Consolas" panose="020B0609020204030204" pitchFamily="49" charset="0"/>
              </a:rPr>
              <a:t>b/a) </a:t>
            </a:r>
            <a:r>
              <a:rPr lang="pt-BR" dirty="0">
                <a:latin typeface="Consolas" panose="020B0609020204030204" pitchFamily="49" charset="0"/>
              </a:rPr>
              <a:t>* </a:t>
            </a:r>
            <a:r>
              <a:rPr lang="pt-BR" dirty="0" smtClean="0">
                <a:latin typeface="Consolas" panose="020B0609020204030204" pitchFamily="49" charset="0"/>
              </a:rPr>
              <a:t>c                    // (4*a)/(4/a)=1</a:t>
            </a:r>
            <a:br>
              <a:rPr lang="pt-BR" dirty="0" smtClean="0">
                <a:latin typeface="Consolas" panose="020B0609020204030204" pitchFamily="49" charset="0"/>
              </a:rPr>
            </a:br>
            <a:r>
              <a:rPr lang="pt-BR" dirty="0" smtClean="0">
                <a:latin typeface="Consolas" panose="020B0609020204030204" pitchFamily="49" charset="0"/>
              </a:rPr>
              <a:t>(1*c</a:t>
            </a:r>
            <a:r>
              <a:rPr lang="pt-BR" dirty="0">
                <a:latin typeface="Consolas" panose="020B0609020204030204" pitchFamily="49" charset="0"/>
              </a:rPr>
              <a:t>) + (b/a)*</a:t>
            </a:r>
            <a:r>
              <a:rPr lang="pt-BR" dirty="0" smtClean="0">
                <a:latin typeface="Consolas" panose="020B0609020204030204" pitchFamily="49" charset="0"/>
              </a:rPr>
              <a:t>c                  // Distribute c</a:t>
            </a:r>
            <a:br>
              <a:rPr lang="pt-BR" dirty="0" smtClean="0">
                <a:latin typeface="Consolas" panose="020B0609020204030204" pitchFamily="49" charset="0"/>
              </a:rPr>
            </a:br>
            <a:r>
              <a:rPr lang="pt-BR" dirty="0" smtClean="0">
                <a:latin typeface="Consolas" panose="020B0609020204030204" pitchFamily="49" charset="0"/>
              </a:rPr>
              <a:t>c </a:t>
            </a:r>
            <a:r>
              <a:rPr lang="pt-BR" dirty="0">
                <a:latin typeface="Consolas" panose="020B0609020204030204" pitchFamily="49" charset="0"/>
              </a:rPr>
              <a:t>+ (b*c)/</a:t>
            </a:r>
            <a:r>
              <a:rPr lang="pt-BR" dirty="0" smtClean="0">
                <a:latin typeface="Consolas" panose="020B0609020204030204" pitchFamily="49" charset="0"/>
              </a:rPr>
              <a:t>a                      // c*1=c </a:t>
            </a:r>
            <a:br>
              <a:rPr lang="pt-BR" dirty="0" smtClean="0">
                <a:latin typeface="Consolas" panose="020B0609020204030204" pitchFamily="49" charset="0"/>
              </a:rPr>
            </a:br>
            <a:r>
              <a:rPr lang="pt-BR" dirty="0" smtClean="0">
                <a:latin typeface="Consolas" panose="020B0609020204030204" pitchFamily="49" charset="0"/>
              </a:rPr>
              <a:t>                                 // </a:t>
            </a:r>
            <a:r>
              <a:rPr lang="pt-BR" dirty="0" smtClean="0">
                <a:latin typeface="Consolas" panose="020B0609020204030204" pitchFamily="49" charset="0"/>
                <a:sym typeface="Wingdings" panose="05000000000000000000" pitchFamily="2" charset="2"/>
              </a:rPr>
              <a:t>3 operations!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6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of </a:t>
            </a:r>
            <a:r>
              <a:rPr lang="en-US" dirty="0" err="1" smtClean="0"/>
              <a:t>Reassociation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some boundary cases to consider</a:t>
            </a:r>
          </a:p>
          <a:p>
            <a:pPr lvl="1"/>
            <a:r>
              <a:rPr lang="en-US" dirty="0"/>
              <a:t>Caveat: what about divide by zero?</a:t>
            </a:r>
          </a:p>
          <a:p>
            <a:pPr lvl="1"/>
            <a:r>
              <a:rPr lang="en-US" dirty="0"/>
              <a:t>Caveat: what about integer overflow</a:t>
            </a:r>
            <a:r>
              <a:rPr lang="en-US" dirty="0" smtClean="0"/>
              <a:t>?</a:t>
            </a:r>
          </a:p>
          <a:p>
            <a:r>
              <a:rPr lang="en-US" dirty="0" smtClean="0"/>
              <a:t>As a developer, are you okay with this compiling and running without a problem?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(a*b)/b // your code, possible div-by-0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a     // compiled code, impossible div-by-0</a:t>
            </a:r>
          </a:p>
          <a:p>
            <a:pPr lvl="1"/>
            <a:r>
              <a:rPr lang="en-US" dirty="0" smtClean="0"/>
              <a:t>Comes down to the semantic vision of your programming language</a:t>
            </a:r>
          </a:p>
          <a:p>
            <a:r>
              <a:rPr lang="en-US" dirty="0" smtClean="0"/>
              <a:t>Overflow caveats are also much simpler when pointer arithmetic is involved, so other algorithms can be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Magical 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best way to understand how to optimize something is to understand how it works</a:t>
            </a:r>
          </a:p>
          <a:p>
            <a:r>
              <a:rPr lang="en-US" dirty="0"/>
              <a:t>Note: we are NOT going to talk about performance OF compilers, we are talking about performance GAINED by compilers</a:t>
            </a:r>
          </a:p>
          <a:p>
            <a:r>
              <a:rPr lang="en-US" dirty="0" smtClean="0"/>
              <a:t>Compilers have a three-phase structure</a:t>
            </a:r>
          </a:p>
          <a:p>
            <a:pPr lvl="1"/>
            <a:r>
              <a:rPr lang="en-US" dirty="0" smtClean="0"/>
              <a:t>Front end: </a:t>
            </a:r>
            <a:r>
              <a:rPr lang="en-US" dirty="0" err="1" smtClean="0"/>
              <a:t>lexing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parsing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context-sensitive analysis</a:t>
            </a:r>
          </a:p>
          <a:p>
            <a:pPr lvl="1"/>
            <a:r>
              <a:rPr lang="en-US" dirty="0" smtClean="0"/>
              <a:t>Optimizer: many, many, many of those</a:t>
            </a:r>
          </a:p>
          <a:p>
            <a:pPr lvl="1"/>
            <a:r>
              <a:rPr lang="en-US" dirty="0" smtClean="0"/>
              <a:t>Back end: code generation, allocation, execution</a:t>
            </a:r>
          </a:p>
          <a:p>
            <a:r>
              <a:rPr lang="en-US" dirty="0" smtClean="0"/>
              <a:t>Interpreters</a:t>
            </a:r>
          </a:p>
          <a:p>
            <a:pPr lvl="1"/>
            <a:r>
              <a:rPr lang="en-US" dirty="0" smtClean="0"/>
              <a:t>Back end: perform the tasks rather than generate code</a:t>
            </a:r>
          </a:p>
          <a:p>
            <a:pPr lvl="1"/>
            <a:r>
              <a:rPr lang="en-US" dirty="0" smtClean="0"/>
              <a:t>Some optimizations are the same, many are different</a:t>
            </a:r>
          </a:p>
          <a:p>
            <a:pPr lvl="1"/>
            <a:r>
              <a:rPr lang="en-US" dirty="0" smtClean="0"/>
              <a:t>Advantage: you know runtime-only things when you are “compiling”</a:t>
            </a:r>
          </a:p>
          <a:p>
            <a:pPr lvl="2"/>
            <a:r>
              <a:rPr lang="en-US" dirty="0" smtClean="0"/>
              <a:t>e.g. You know that this loop is going to go 10 times, even though you wouldn’t if it were a compiler</a:t>
            </a:r>
          </a:p>
          <a:p>
            <a:pPr lvl="1"/>
            <a:r>
              <a:rPr lang="en-US" dirty="0" smtClean="0"/>
              <a:t>Disadvantage: production programs are parsing source code at runtime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Reduction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12801" y="6150295"/>
            <a:ext cx="4184072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2801" y="2854036"/>
            <a:ext cx="4016303" cy="31773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for(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=0;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&lt;n;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++){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a[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]=202-2*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TWO multiplies: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 2*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and a[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4" y="6145607"/>
            <a:ext cx="4204059" cy="568073"/>
          </a:xfrm>
        </p:spPr>
        <p:txBody>
          <a:bodyPr/>
          <a:lstStyle/>
          <a:p>
            <a:pPr algn="ctr"/>
            <a:r>
              <a:rPr lang="en-US" dirty="0" smtClean="0"/>
              <a:t>Compiler applied strength reduction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96873" y="2854036"/>
            <a:ext cx="4036291" cy="31378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/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t1 = 202;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for(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=0</a:t>
            </a:r>
            <a:r>
              <a:rPr lang="en-US" dirty="0">
                <a:latin typeface="Consolas" panose="020B0609020204030204" pitchFamily="49" charset="0"/>
              </a:rPr>
              <a:t>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&lt;n;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++){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a[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] = t1;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>t1 = t1 – 2;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// </a:t>
            </a:r>
            <a:r>
              <a:rPr lang="en-US" dirty="0" smtClean="0">
                <a:latin typeface="Consolas" panose="020B0609020204030204" pitchFamily="49" charset="0"/>
              </a:rPr>
              <a:t>ALSO can do strength  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reduction on a[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] (needs LIR)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20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699" y="1434851"/>
            <a:ext cx="8004463" cy="130023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Some operations are more expensive on certain processors</a:t>
            </a:r>
            <a:endParaRPr lang="en-US" dirty="0"/>
          </a:p>
          <a:p>
            <a:pPr lvl="1"/>
            <a:r>
              <a:rPr lang="en-US" i="0" dirty="0" smtClean="0"/>
              <a:t>Has to do with the “geography” of the processor, number of circuits, etc.</a:t>
            </a:r>
          </a:p>
          <a:p>
            <a:pPr lvl="1"/>
            <a:r>
              <a:rPr lang="en-US" i="0" dirty="0" smtClean="0"/>
              <a:t>Most common: reduce multiplications to multiple additions, e.g. in array indexing</a:t>
            </a:r>
          </a:p>
          <a:p>
            <a:pPr lvl="1"/>
            <a:r>
              <a:rPr lang="en-US" i="0" dirty="0" smtClean="0"/>
              <a:t>Applies to MANY situations for MANY operations</a:t>
            </a:r>
          </a:p>
          <a:p>
            <a:pPr marL="530352" lvl="1" indent="0">
              <a:buNone/>
            </a:pPr>
            <a:endParaRPr lang="en-US" i="0" dirty="0" smtClean="0"/>
          </a:p>
          <a:p>
            <a:pPr lvl="1"/>
            <a:endParaRPr lang="en-US" i="0" dirty="0"/>
          </a:p>
          <a:p>
            <a:pPr lvl="1"/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417385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 animBg="1"/>
      <p:bldP spid="6" grpId="0" build="p"/>
      <p:bldP spid="7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strength reductions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7533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simplest form of these are also called “peephole optimizations” or “instruction assignment”</a:t>
            </a:r>
          </a:p>
          <a:p>
            <a:pPr lvl="1"/>
            <a:r>
              <a:rPr lang="en-US" dirty="0" smtClean="0"/>
              <a:t>Very situational with the processor</a:t>
            </a:r>
          </a:p>
          <a:p>
            <a:pPr lvl="1"/>
            <a:r>
              <a:rPr lang="en-US" dirty="0" smtClean="0"/>
              <a:t>Very situational with specific numbers</a:t>
            </a:r>
          </a:p>
          <a:p>
            <a:pPr lvl="1"/>
            <a:r>
              <a:rPr lang="en-US" dirty="0" smtClean="0"/>
              <a:t>Very simple search-and-replace of recipes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a = b/16  </a:t>
            </a:r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 a = b &gt;&gt; 4  </a:t>
            </a:r>
            <a:r>
              <a:rPr lang="en-US" dirty="0" smtClean="0">
                <a:sym typeface="Wingdings" panose="05000000000000000000" pitchFamily="2" charset="2"/>
              </a:rPr>
              <a:t>//true for other powers of 2</a:t>
            </a:r>
          </a:p>
          <a:p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a = b*64   a = b &lt;&lt; 6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a = b*15  </a:t>
            </a:r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 a = (b&lt;&lt;4) – b</a:t>
            </a:r>
          </a:p>
          <a:p>
            <a:r>
              <a:rPr lang="en-US" dirty="0" smtClean="0"/>
              <a:t>Caveats:</a:t>
            </a:r>
          </a:p>
          <a:p>
            <a:pPr lvl="1"/>
            <a:r>
              <a:rPr lang="en-US" dirty="0" smtClean="0"/>
              <a:t>Peephole optimizations can be detrimental to other optimizations because they tend to be idiomatic</a:t>
            </a:r>
          </a:p>
          <a:p>
            <a:pPr lvl="1"/>
            <a:r>
              <a:rPr lang="en-US" dirty="0" smtClean="0"/>
              <a:t>The order of these optimizations can have a big impact</a:t>
            </a:r>
          </a:p>
          <a:p>
            <a:pPr lvl="1"/>
            <a:r>
              <a:rPr lang="en-US" dirty="0" smtClean="0"/>
              <a:t>The term “peephole optimization” is often a pejorative in the compiler construction community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Propagation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60982" y="6150295"/>
            <a:ext cx="3335840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60982" y="2475352"/>
            <a:ext cx="3335839" cy="35559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b = a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c = 4 * b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if (c &gt; b) 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d </a:t>
            </a:r>
            <a:r>
              <a:rPr lang="en-US" dirty="0">
                <a:latin typeface="Consolas" panose="020B0609020204030204" pitchFamily="49" charset="0"/>
              </a:rPr>
              <a:t>= b + 2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 else 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e = a + b 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5 variables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5" y="6145607"/>
            <a:ext cx="3335840" cy="382569"/>
          </a:xfrm>
        </p:spPr>
        <p:txBody>
          <a:bodyPr/>
          <a:lstStyle/>
          <a:p>
            <a:pPr algn="ctr"/>
            <a:r>
              <a:rPr lang="en-US" dirty="0"/>
              <a:t>Copy propagation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29105" y="2475352"/>
            <a:ext cx="3335840" cy="351651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b = a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c = 4 *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if (c &gt;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</a:rPr>
              <a:t>) </a:t>
            </a:r>
            <a:r>
              <a:rPr lang="en-US" dirty="0">
                <a:latin typeface="Consolas" panose="020B0609020204030204" pitchFamily="49" charset="0"/>
              </a:rPr>
              <a:t>{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d =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+ 2 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 else {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e =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</a:rPr>
              <a:t> +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//4 variables</a:t>
            </a:r>
            <a:br>
              <a:rPr lang="en-US" dirty="0" smtClean="0">
                <a:latin typeface="Consolas" panose="020B0609020204030204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22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700" y="1434852"/>
            <a:ext cx="7200900" cy="1040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one variable is a copy of another variable, and they both are unaffected, then only use one of them</a:t>
            </a:r>
          </a:p>
          <a:p>
            <a:pPr lvl="1"/>
            <a:r>
              <a:rPr lang="en-US" i="0" dirty="0"/>
              <a:t>Makes register allocation easier</a:t>
            </a:r>
          </a:p>
          <a:p>
            <a:pPr lvl="1"/>
            <a:r>
              <a:rPr lang="en-US" i="0" dirty="0"/>
              <a:t>Possible algebraic simplification </a:t>
            </a:r>
            <a:r>
              <a:rPr lang="en-US" i="0" dirty="0" smtClean="0"/>
              <a:t>later on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9636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uiExpand="1" build="p" animBg="1"/>
      <p:bldP spid="6" grpId="0" build="p"/>
      <p:bldP spid="7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Prop. on Constants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60982" y="6150295"/>
            <a:ext cx="3335840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60982" y="2475352"/>
            <a:ext cx="3335839" cy="35559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b = 3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c = 4 * b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if (c &gt; b) 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d </a:t>
            </a:r>
            <a:r>
              <a:rPr lang="en-US" dirty="0">
                <a:latin typeface="Consolas" panose="020B0609020204030204" pitchFamily="49" charset="0"/>
              </a:rPr>
              <a:t>= b + 2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 else 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e = a + b 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4 variables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5" y="6145607"/>
            <a:ext cx="3335840" cy="382569"/>
          </a:xfrm>
        </p:spPr>
        <p:txBody>
          <a:bodyPr/>
          <a:lstStyle/>
          <a:p>
            <a:pPr algn="ctr"/>
            <a:r>
              <a:rPr lang="en-US" dirty="0" smtClean="0"/>
              <a:t>Copy propagation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29105" y="2475352"/>
            <a:ext cx="3335840" cy="351651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b = </a:t>
            </a:r>
            <a:r>
              <a:rPr lang="en-US" dirty="0" smtClean="0">
                <a:latin typeface="Consolas" panose="020B0609020204030204" pitchFamily="49" charset="0"/>
              </a:rPr>
              <a:t>3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c = 4 *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if (c &gt;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dirty="0" smtClean="0">
                <a:latin typeface="Consolas" panose="020B0609020204030204" pitchFamily="49" charset="0"/>
              </a:rPr>
              <a:t>) </a:t>
            </a:r>
            <a:r>
              <a:rPr lang="en-US" dirty="0">
                <a:latin typeface="Consolas" panose="020B0609020204030204" pitchFamily="49" charset="0"/>
              </a:rPr>
              <a:t>{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d =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+ 2 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 else {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e =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+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3 variables after // line 1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Constant folding!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23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699" y="1434852"/>
            <a:ext cx="7136245" cy="1040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Copy propagation can also be applied to constants</a:t>
            </a:r>
          </a:p>
          <a:p>
            <a:pPr lvl="1"/>
            <a:r>
              <a:rPr lang="en-US" i="0" dirty="0" smtClean="0"/>
              <a:t>Possible </a:t>
            </a:r>
            <a:r>
              <a:rPr lang="en-US" i="0" dirty="0"/>
              <a:t>algebraic </a:t>
            </a:r>
            <a:r>
              <a:rPr lang="en-US" i="0" dirty="0" smtClean="0"/>
              <a:t>simplification, constant folding</a:t>
            </a:r>
          </a:p>
          <a:p>
            <a:pPr lvl="1"/>
            <a:r>
              <a:rPr lang="en-US" i="0" dirty="0" smtClean="0"/>
              <a:t>Especially useful for some RISC architectures with specific handling of constants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290304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 animBg="1"/>
      <p:bldP spid="6" grpId="0" build="p"/>
      <p:bldP spid="7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Reaching </a:t>
            </a:r>
            <a:r>
              <a:rPr lang="en-US" dirty="0"/>
              <a:t>definition analysis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28700" y="1700014"/>
            <a:ext cx="7607300" cy="475337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How does copy propagation work</a:t>
            </a:r>
            <a:r>
              <a:rPr lang="en-US" dirty="0" smtClean="0"/>
              <a:t>? How do most of these work?</a:t>
            </a:r>
          </a:p>
          <a:p>
            <a:pPr lvl="1"/>
            <a:r>
              <a:rPr lang="en-US" dirty="0" smtClean="0"/>
              <a:t>Reaching definition analysis is a form of “data flow analysis”</a:t>
            </a:r>
          </a:p>
          <a:p>
            <a:pPr lvl="1"/>
            <a:r>
              <a:rPr lang="en-US" dirty="0" smtClean="0"/>
              <a:t>Determine definitions and uses</a:t>
            </a:r>
          </a:p>
          <a:p>
            <a:r>
              <a:rPr lang="en-US" dirty="0" smtClean="0"/>
              <a:t>Determine what basic block of code was the definition of the code</a:t>
            </a:r>
          </a:p>
          <a:p>
            <a:pPr lvl="1"/>
            <a:r>
              <a:rPr lang="en-US" dirty="0" smtClean="0"/>
              <a:t>e.g.</a:t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</a:rPr>
              <a:t>def_1: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a=1;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def_2: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b=a;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//def_1 is reaching definition of def_2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e.g.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def_1: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a=1;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def_2: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a=2;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def_3: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b=a; 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//</a:t>
            </a:r>
            <a:r>
              <a:rPr lang="en-US" dirty="0" smtClean="0"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_</a:t>
            </a:r>
            <a:r>
              <a:rPr lang="en-US" dirty="0" smtClean="0">
                <a:latin typeface="Consolas" panose="020B0609020204030204" pitchFamily="49" charset="0"/>
              </a:rPr>
              <a:t>2 </a:t>
            </a:r>
            <a:r>
              <a:rPr lang="en-US" dirty="0">
                <a:latin typeface="Consolas" panose="020B0609020204030204" pitchFamily="49" charset="0"/>
              </a:rPr>
              <a:t>is reaching definition of </a:t>
            </a:r>
            <a:r>
              <a:rPr lang="en-US" dirty="0" smtClean="0">
                <a:latin typeface="Consolas" panose="020B0609020204030204" pitchFamily="49" charset="0"/>
              </a:rPr>
              <a:t>def_3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//def_1 is out of the picture, or “killed”</a:t>
            </a:r>
            <a:endParaRPr lang="en-US" dirty="0" smtClean="0"/>
          </a:p>
          <a:p>
            <a:r>
              <a:rPr lang="en-US" dirty="0" smtClean="0"/>
              <a:t>Reaching definition-based algorithms</a:t>
            </a:r>
          </a:p>
          <a:p>
            <a:pPr lvl="1"/>
            <a:r>
              <a:rPr lang="en-US" dirty="0" smtClean="0"/>
              <a:t>Union what can be reached</a:t>
            </a:r>
          </a:p>
          <a:p>
            <a:pPr lvl="1"/>
            <a:r>
              <a:rPr lang="en-US" dirty="0" smtClean="0"/>
              <a:t>Create chains of </a:t>
            </a:r>
            <a:r>
              <a:rPr lang="en-US" dirty="0" err="1" smtClean="0"/>
              <a:t>def</a:t>
            </a:r>
            <a:r>
              <a:rPr lang="en-US" dirty="0" smtClean="0"/>
              <a:t>-use</a:t>
            </a:r>
          </a:p>
          <a:p>
            <a:pPr lvl="1"/>
            <a:r>
              <a:rPr lang="en-US" dirty="0" smtClean="0"/>
              <a:t>Determine the available definitions and the “killed” definitions</a:t>
            </a:r>
          </a:p>
          <a:p>
            <a:pPr lvl="1"/>
            <a:r>
              <a:rPr lang="en-US" dirty="0" smtClean="0"/>
              <a:t>Also used as the basis of “program slicing”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Loop-invariant code motion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12801" y="6150295"/>
            <a:ext cx="4184072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2801" y="2854036"/>
            <a:ext cx="4016304" cy="31773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=1;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&lt;n;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++){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x = y + z;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a[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] = 6 *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+ x * x;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latin typeface="Consolas" panose="020B0609020204030204" pitchFamily="49" charset="0"/>
              </a:rPr>
              <a:t>x,y,z</a:t>
            </a:r>
            <a:r>
              <a:rPr lang="en-US" dirty="0" smtClean="0">
                <a:latin typeface="Consolas" panose="020B0609020204030204" pitchFamily="49" charset="0"/>
              </a:rPr>
              <a:t> repeated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unnecessarily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4" y="6145607"/>
            <a:ext cx="4204059" cy="382569"/>
          </a:xfrm>
        </p:spPr>
        <p:txBody>
          <a:bodyPr/>
          <a:lstStyle/>
          <a:p>
            <a:pPr algn="ctr"/>
            <a:r>
              <a:rPr lang="en-US" dirty="0" smtClean="0"/>
              <a:t>Compiler hoists loop invariant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96873" y="2854036"/>
            <a:ext cx="4036291" cy="31378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n-NO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>x </a:t>
            </a:r>
            <a:r>
              <a:rPr lang="nn-NO" dirty="0">
                <a:latin typeface="Consolas" panose="020B0609020204030204" pitchFamily="49" charset="0"/>
              </a:rPr>
              <a:t>= y + </a:t>
            </a:r>
            <a:r>
              <a:rPr lang="nn-NO" dirty="0" smtClean="0">
                <a:latin typeface="Consolas" panose="020B0609020204030204" pitchFamily="49" charset="0"/>
              </a:rPr>
              <a:t>z;  //once!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t1 </a:t>
            </a:r>
            <a:r>
              <a:rPr lang="nn-NO" dirty="0">
                <a:latin typeface="Consolas" panose="020B0609020204030204" pitchFamily="49" charset="0"/>
              </a:rPr>
              <a:t>= x * </a:t>
            </a:r>
            <a:r>
              <a:rPr lang="nn-NO" dirty="0" smtClean="0">
                <a:latin typeface="Consolas" panose="020B0609020204030204" pitchFamily="49" charset="0"/>
              </a:rPr>
              <a:t>x; //once!</a:t>
            </a:r>
          </a:p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/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for(int </a:t>
            </a:r>
            <a:r>
              <a:rPr lang="nn-NO" dirty="0">
                <a:latin typeface="Consolas" panose="020B0609020204030204" pitchFamily="49" charset="0"/>
              </a:rPr>
              <a:t>i = </a:t>
            </a:r>
            <a:r>
              <a:rPr lang="nn-NO" dirty="0" smtClean="0">
                <a:latin typeface="Consolas" panose="020B0609020204030204" pitchFamily="49" charset="0"/>
              </a:rPr>
              <a:t>1; </a:t>
            </a:r>
            <a:r>
              <a:rPr lang="nn-NO" dirty="0">
                <a:latin typeface="Consolas" panose="020B0609020204030204" pitchFamily="49" charset="0"/>
              </a:rPr>
              <a:t>i &lt; n; i</a:t>
            </a:r>
            <a:r>
              <a:rPr lang="nn-NO" dirty="0" smtClean="0">
                <a:latin typeface="Consolas" panose="020B0609020204030204" pitchFamily="49" charset="0"/>
              </a:rPr>
              <a:t>++){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  </a:t>
            </a:r>
            <a:r>
              <a:rPr lang="nn-NO" dirty="0">
                <a:latin typeface="Consolas" panose="020B0609020204030204" pitchFamily="49" charset="0"/>
              </a:rPr>
              <a:t>a[i] = 6 * i + t1</a:t>
            </a:r>
            <a:r>
              <a:rPr lang="nn-NO" dirty="0" smtClean="0">
                <a:latin typeface="Consolas" panose="020B0609020204030204" pitchFamily="49" charset="0"/>
              </a:rPr>
              <a:t>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We can also do 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strength reduction on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6*I and a[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]!</a:t>
            </a:r>
            <a:br>
              <a:rPr lang="en-US" dirty="0" smtClean="0">
                <a:latin typeface="Consolas" panose="020B0609020204030204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25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700" y="1434851"/>
            <a:ext cx="7200900" cy="14107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If something inside of a loop does not change each iteration</a:t>
            </a:r>
            <a:endParaRPr lang="en-US" dirty="0"/>
          </a:p>
          <a:p>
            <a:pPr lvl="1"/>
            <a:r>
              <a:rPr lang="en-US" i="0" dirty="0" smtClean="0"/>
              <a:t>“Hoist” the code out of the loop</a:t>
            </a:r>
          </a:p>
          <a:p>
            <a:pPr lvl="1"/>
            <a:r>
              <a:rPr lang="en-US" i="0" dirty="0" smtClean="0"/>
              <a:t>Reduces computations, allows for algebraic simplification and strength reduction</a:t>
            </a:r>
            <a:endParaRPr lang="en-US" i="0" dirty="0"/>
          </a:p>
          <a:p>
            <a:pPr lvl="1"/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69983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uiExpand="1" build="p" animBg="1"/>
      <p:bldP spid="6" grpId="0" build="p"/>
      <p:bldP spid="7" grpId="0" uiExpand="1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Induction variables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12801" y="6150295"/>
            <a:ext cx="4184072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2801" y="2854036"/>
            <a:ext cx="4016304" cy="31773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b = 0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for(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=0;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&lt;n;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++){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>b = b + 1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a[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] =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+ 1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foo(b)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could be used here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instead of b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4" y="6145607"/>
            <a:ext cx="4204059" cy="382569"/>
          </a:xfrm>
        </p:spPr>
        <p:txBody>
          <a:bodyPr/>
          <a:lstStyle/>
          <a:p>
            <a:pPr algn="ctr"/>
            <a:r>
              <a:rPr lang="en-US" dirty="0" smtClean="0"/>
              <a:t>Compiler removes b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96873" y="2854036"/>
            <a:ext cx="4036291" cy="31378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for(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=0;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&lt;n;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++){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a[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] =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+ 1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foo(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) 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// </a:t>
            </a:r>
            <a:r>
              <a:rPr lang="en-US" dirty="0" smtClean="0">
                <a:latin typeface="Consolas" panose="020B0609020204030204" pitchFamily="49" charset="0"/>
              </a:rPr>
              <a:t>replace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with b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fewer registers!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26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700" y="1434851"/>
            <a:ext cx="7200900" cy="141070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 smtClean="0"/>
              <a:t>Sometimes useless induction variables can be identified</a:t>
            </a:r>
          </a:p>
          <a:p>
            <a:pPr lvl="1"/>
            <a:r>
              <a:rPr lang="en-US" i="0" dirty="0" smtClean="0"/>
              <a:t>If they contribute nothing to the computation</a:t>
            </a:r>
          </a:p>
          <a:p>
            <a:pPr lvl="1"/>
            <a:r>
              <a:rPr lang="en-US" i="0" dirty="0" smtClean="0"/>
              <a:t>Become useless after another optimization, </a:t>
            </a:r>
            <a:br>
              <a:rPr lang="en-US" i="0" dirty="0" smtClean="0"/>
            </a:br>
            <a:r>
              <a:rPr lang="en-US" i="0" dirty="0" smtClean="0"/>
              <a:t>e.g. strength reduction or algebraic simplification</a:t>
            </a:r>
          </a:p>
          <a:p>
            <a:pPr lvl="1"/>
            <a:r>
              <a:rPr lang="en-US" i="0" dirty="0" smtClean="0"/>
              <a:t>Others…</a:t>
            </a:r>
          </a:p>
        </p:txBody>
      </p:sp>
    </p:spTree>
    <p:extLst>
      <p:ext uri="{BB962C8B-B14F-4D97-AF65-F5344CB8AC3E}">
        <p14:creationId xmlns:p14="http://schemas.microsoft.com/office/powerpoint/2010/main" val="2458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 animBg="1"/>
      <p:bldP spid="6" grpId="0" build="p"/>
      <p:bldP spid="7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685800"/>
            <a:ext cx="8004464" cy="828964"/>
          </a:xfrm>
        </p:spPr>
        <p:txBody>
          <a:bodyPr>
            <a:normAutofit/>
          </a:bodyPr>
          <a:lstStyle/>
          <a:p>
            <a:r>
              <a:rPr lang="en-US" dirty="0" smtClean="0"/>
              <a:t>Live Variable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2800" y="2854036"/>
            <a:ext cx="7416799" cy="31773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L1: a = 4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L2: b = 9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L3: c = f(a * b)  // a and b are live here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err="1" smtClean="0">
                <a:latin typeface="Consolas" panose="020B0609020204030204" pitchFamily="49" charset="0"/>
              </a:rPr>
              <a:t>goto</a:t>
            </a:r>
            <a:r>
              <a:rPr lang="en-US" dirty="0" smtClean="0">
                <a:latin typeface="Consolas" panose="020B0609020204030204" pitchFamily="49" charset="0"/>
              </a:rPr>
              <a:t> L1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// c is never used, so it’s </a:t>
            </a:r>
            <a:r>
              <a:rPr lang="en-US" dirty="0" smtClean="0">
                <a:latin typeface="Consolas" panose="020B0609020204030204" pitchFamily="49" charset="0"/>
              </a:rPr>
              <a:t>dead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but! f() might be modifying some state, so it’s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still executed.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…but c can be eliminated from allocation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27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700" y="1434851"/>
            <a:ext cx="7200900" cy="1410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 smtClean="0"/>
              <a:t>A variable is </a:t>
            </a:r>
            <a:r>
              <a:rPr lang="en-US" dirty="0" smtClean="0"/>
              <a:t>live if it holds a value that may be needed</a:t>
            </a:r>
            <a:endParaRPr lang="en-US" i="0" dirty="0" smtClean="0"/>
          </a:p>
          <a:p>
            <a:pPr lvl="1"/>
            <a:r>
              <a:rPr lang="en-US" i="0" dirty="0" smtClean="0"/>
              <a:t>Depends largely on how you handle functions</a:t>
            </a:r>
          </a:p>
          <a:p>
            <a:pPr lvl="1"/>
            <a:endParaRPr lang="en-US" i="0" dirty="0"/>
          </a:p>
          <a:p>
            <a:pPr lvl="1"/>
            <a:endParaRPr lang="en-US" i="0" dirty="0" smtClean="0"/>
          </a:p>
        </p:txBody>
      </p:sp>
    </p:spTree>
    <p:extLst>
      <p:ext uri="{BB962C8B-B14F-4D97-AF65-F5344CB8AC3E}">
        <p14:creationId xmlns:p14="http://schemas.microsoft.com/office/powerpoint/2010/main" val="390731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685800"/>
            <a:ext cx="8004464" cy="828964"/>
          </a:xfrm>
        </p:spPr>
        <p:txBody>
          <a:bodyPr>
            <a:normAutofit/>
          </a:bodyPr>
          <a:lstStyle/>
          <a:p>
            <a:r>
              <a:rPr lang="en-US" dirty="0"/>
              <a:t>Unnecessary Bounds Checking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1273" y="3276078"/>
            <a:ext cx="8063345" cy="31773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a[100][10] = </a:t>
            </a:r>
            <a:r>
              <a:rPr lang="en-US" dirty="0" err="1">
                <a:latin typeface="Consolas" panose="020B0609020204030204" pitchFamily="49" charset="0"/>
              </a:rPr>
              <a:t>init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=0;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&lt;100;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++){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for(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j=0; j&lt;10; </a:t>
            </a:r>
            <a:r>
              <a:rPr lang="en-US" dirty="0" err="1">
                <a:latin typeface="Consolas" panose="020B0609020204030204" pitchFamily="49" charset="0"/>
              </a:rPr>
              <a:t>j++</a:t>
            </a:r>
            <a:r>
              <a:rPr lang="en-US" dirty="0">
                <a:latin typeface="Consolas" panose="020B0609020204030204" pitchFamily="49" charset="0"/>
              </a:rPr>
              <a:t>){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  a[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][j] = foo(); // don’t need bounds </a:t>
            </a:r>
            <a:r>
              <a:rPr lang="en-US" dirty="0" smtClean="0">
                <a:latin typeface="Consolas" panose="020B0609020204030204" pitchFamily="49" charset="0"/>
              </a:rPr>
              <a:t>checking here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28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700" y="1434851"/>
            <a:ext cx="7200900" cy="18412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should always encourage programmers to check boundaries of arrays</a:t>
            </a:r>
          </a:p>
          <a:p>
            <a:pPr lvl="1"/>
            <a:r>
              <a:rPr lang="en-US" i="0" dirty="0"/>
              <a:t>Some languages have this built in to an Array primitive</a:t>
            </a:r>
          </a:p>
          <a:p>
            <a:pPr lvl="1"/>
            <a:r>
              <a:rPr lang="en-US" i="0" dirty="0"/>
              <a:t>e.g. Java, C#</a:t>
            </a:r>
          </a:p>
          <a:p>
            <a:r>
              <a:rPr lang="en-US" dirty="0"/>
              <a:t>Are they always necessary? No. </a:t>
            </a:r>
            <a:endParaRPr lang="en-US" dirty="0" smtClean="0"/>
          </a:p>
          <a:p>
            <a:r>
              <a:rPr lang="en-US" dirty="0" smtClean="0"/>
              <a:t>Should developers do their own optimizations? No - let </a:t>
            </a:r>
            <a:r>
              <a:rPr lang="en-US" dirty="0"/>
              <a:t>the compiler optimize </a:t>
            </a:r>
            <a:r>
              <a:rPr lang="en-US" dirty="0" smtClean="0"/>
              <a:t>these away </a:t>
            </a:r>
            <a:r>
              <a:rPr lang="en-US" dirty="0"/>
              <a:t>so developers can always remain cautious</a:t>
            </a:r>
          </a:p>
        </p:txBody>
      </p:sp>
    </p:spTree>
    <p:extLst>
      <p:ext uri="{BB962C8B-B14F-4D97-AF65-F5344CB8AC3E}">
        <p14:creationId xmlns:p14="http://schemas.microsoft.com/office/powerpoint/2010/main" val="46790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 Call Optimizations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tail call</a:t>
            </a:r>
            <a:r>
              <a:rPr lang="en-US" dirty="0" smtClean="0"/>
              <a:t> is when </a:t>
            </a:r>
            <a:r>
              <a:rPr lang="en-US" dirty="0" smtClean="0">
                <a:latin typeface="Consolas" panose="020B0609020204030204" pitchFamily="49" charset="0"/>
              </a:rPr>
              <a:t>f()</a:t>
            </a:r>
            <a:r>
              <a:rPr lang="en-US" dirty="0" smtClean="0"/>
              <a:t> calls </a:t>
            </a:r>
            <a:r>
              <a:rPr lang="en-US" dirty="0" smtClean="0">
                <a:latin typeface="Consolas" panose="020B0609020204030204" pitchFamily="49" charset="0"/>
              </a:rPr>
              <a:t>g()</a:t>
            </a:r>
            <a:r>
              <a:rPr lang="en-US" dirty="0" smtClean="0"/>
              <a:t> and the only thing </a:t>
            </a:r>
            <a:r>
              <a:rPr lang="en-US" dirty="0" smtClean="0">
                <a:latin typeface="Consolas" panose="020B0609020204030204" pitchFamily="49" charset="0"/>
              </a:rPr>
              <a:t>f()</a:t>
            </a:r>
            <a:r>
              <a:rPr lang="en-US" dirty="0" smtClean="0"/>
              <a:t> does after calling </a:t>
            </a:r>
            <a:r>
              <a:rPr lang="en-US" dirty="0" smtClean="0">
                <a:latin typeface="Consolas" panose="020B0609020204030204" pitchFamily="49" charset="0"/>
              </a:rPr>
              <a:t>g()</a:t>
            </a:r>
            <a:r>
              <a:rPr lang="en-US" dirty="0" smtClean="0"/>
              <a:t> is to return itself. </a:t>
            </a:r>
          </a:p>
          <a:p>
            <a:pPr lvl="1"/>
            <a:r>
              <a:rPr lang="en-US" dirty="0" smtClean="0"/>
              <a:t>e.g. </a:t>
            </a:r>
            <a:br>
              <a:rPr lang="en-US" dirty="0" smtClean="0"/>
            </a:b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f(</a:t>
            </a:r>
            <a:r>
              <a:rPr lang="en-US" dirty="0">
                <a:latin typeface="Consolas" panose="020B0609020204030204" pitchFamily="49" charset="0"/>
              </a:rPr>
              <a:t>x</a:t>
            </a:r>
            <a:r>
              <a:rPr lang="en-US" dirty="0" smtClean="0">
                <a:latin typeface="Consolas" panose="020B0609020204030204" pitchFamily="49" charset="0"/>
              </a:rPr>
              <a:t>){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y = h(x);     //not a tail call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return g(y);  //tail call!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Easy to detect!</a:t>
            </a:r>
          </a:p>
          <a:p>
            <a:r>
              <a:rPr lang="en-US" dirty="0" smtClean="0"/>
              <a:t>Special case of tail calls: recursion</a:t>
            </a:r>
          </a:p>
          <a:p>
            <a:pPr lvl="1"/>
            <a:r>
              <a:rPr lang="en-US" dirty="0" smtClean="0"/>
              <a:t>i.e. when </a:t>
            </a:r>
            <a:r>
              <a:rPr lang="en-US" dirty="0">
                <a:latin typeface="Consolas" panose="020B0609020204030204" pitchFamily="49" charset="0"/>
              </a:rPr>
              <a:t>f()</a:t>
            </a:r>
            <a:r>
              <a:rPr lang="en-US" dirty="0" smtClean="0"/>
              <a:t> and g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are the same function</a:t>
            </a:r>
          </a:p>
          <a:p>
            <a:r>
              <a:rPr lang="en-US" dirty="0" smtClean="0"/>
              <a:t>Lesson: if you can structure your recursive calls to utilize this, make sure that you do.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0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Lexing</a:t>
            </a:r>
            <a:r>
              <a:rPr lang="en-US" dirty="0" smtClean="0"/>
              <a:t> (Scanning)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Goal: convert from a </a:t>
            </a:r>
            <a:r>
              <a:rPr lang="en-US" i="1" dirty="0" smtClean="0"/>
              <a:t>string </a:t>
            </a:r>
            <a:r>
              <a:rPr lang="en-US" dirty="0" smtClean="0"/>
              <a:t>to a list of </a:t>
            </a:r>
            <a:r>
              <a:rPr lang="en-US" i="1" dirty="0" smtClean="0"/>
              <a:t>tokens</a:t>
            </a:r>
            <a:r>
              <a:rPr lang="en-US" dirty="0" smtClean="0"/>
              <a:t> in the code</a:t>
            </a:r>
          </a:p>
          <a:p>
            <a:r>
              <a:rPr lang="en-US" dirty="0" smtClean="0"/>
              <a:t>e.g. </a:t>
            </a:r>
            <a:r>
              <a:rPr lang="en-US" dirty="0" smtClean="0">
                <a:latin typeface="Consolas" panose="020B0609020204030204" pitchFamily="49" charset="0"/>
              </a:rPr>
              <a:t>if ( x == 1 ) { </a:t>
            </a:r>
            <a:r>
              <a:rPr lang="en-US" dirty="0" err="1" smtClean="0">
                <a:latin typeface="Consolas" panose="020B0609020204030204" pitchFamily="49" charset="0"/>
              </a:rPr>
              <a:t>System.out.println</a:t>
            </a:r>
            <a:r>
              <a:rPr lang="en-US" dirty="0" smtClean="0">
                <a:latin typeface="Consolas" panose="020B0609020204030204" pitchFamily="49" charset="0"/>
              </a:rPr>
              <a:t>( “One!” ) ; }</a:t>
            </a:r>
          </a:p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u="sng" dirty="0" smtClean="0">
                <a:latin typeface="Consolas" panose="020B0609020204030204" pitchFamily="49" charset="0"/>
              </a:rPr>
              <a:t>if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u="sng" dirty="0" smtClean="0">
                <a:latin typeface="Consolas" panose="020B0609020204030204" pitchFamily="49" charset="0"/>
              </a:rPr>
              <a:t>(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u="sng" dirty="0" smtClean="0">
                <a:latin typeface="Consolas" panose="020B0609020204030204" pitchFamily="49" charset="0"/>
              </a:rPr>
              <a:t>x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u="sng" dirty="0" smtClean="0">
                <a:latin typeface="Consolas" panose="020B0609020204030204" pitchFamily="49" charset="0"/>
              </a:rPr>
              <a:t>==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u="sng" dirty="0" smtClean="0">
                <a:latin typeface="Consolas" panose="020B0609020204030204" pitchFamily="49" charset="0"/>
              </a:rPr>
              <a:t>1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u="sng" dirty="0" smtClean="0">
                <a:latin typeface="Consolas" panose="020B0609020204030204" pitchFamily="49" charset="0"/>
              </a:rPr>
              <a:t>)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{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 err="1" smtClean="0">
                <a:latin typeface="Consolas" panose="020B0609020204030204" pitchFamily="49" charset="0"/>
              </a:rPr>
              <a:t>System</a:t>
            </a:r>
            <a:r>
              <a:rPr lang="en-US" dirty="0" err="1" smtClean="0">
                <a:latin typeface="Consolas" panose="020B0609020204030204" pitchFamily="49" charset="0"/>
              </a:rPr>
              <a:t>.</a:t>
            </a:r>
            <a:r>
              <a:rPr lang="en-US" u="sng" dirty="0" err="1" smtClean="0">
                <a:latin typeface="Consolas" panose="020B0609020204030204" pitchFamily="49" charset="0"/>
              </a:rPr>
              <a:t>out</a:t>
            </a:r>
            <a:r>
              <a:rPr lang="en-US" dirty="0" err="1" smtClean="0">
                <a:latin typeface="Consolas" panose="020B0609020204030204" pitchFamily="49" charset="0"/>
              </a:rPr>
              <a:t>.</a:t>
            </a:r>
            <a:r>
              <a:rPr lang="en-US" u="sng" dirty="0" err="1" smtClean="0">
                <a:latin typeface="Consolas" panose="020B0609020204030204" pitchFamily="49" charset="0"/>
              </a:rPr>
              <a:t>println</a:t>
            </a:r>
            <a:r>
              <a:rPr lang="en-US" dirty="0" smtClean="0">
                <a:latin typeface="Consolas" panose="020B0609020204030204" pitchFamily="49" charset="0"/>
              </a:rPr>
              <a:t>( </a:t>
            </a:r>
            <a:r>
              <a:rPr lang="en-US" u="sng" dirty="0" smtClean="0">
                <a:latin typeface="Consolas" panose="020B0609020204030204" pitchFamily="49" charset="0"/>
              </a:rPr>
              <a:t>“One!” )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u="sng" dirty="0" smtClean="0">
                <a:latin typeface="Consolas" panose="020B0609020204030204" pitchFamily="49" charset="0"/>
              </a:rPr>
              <a:t>;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u="sng" dirty="0" smtClean="0">
                <a:latin typeface="Consolas" panose="020B0609020204030204" pitchFamily="49" charset="0"/>
              </a:rPr>
              <a:t>}</a:t>
            </a:r>
            <a:endParaRPr lang="en-US" u="sng" dirty="0" smtClean="0"/>
          </a:p>
          <a:p>
            <a:r>
              <a:rPr lang="en-US" dirty="0" smtClean="0"/>
              <a:t>Tokens are data structures in the code that are given to the </a:t>
            </a:r>
          </a:p>
          <a:p>
            <a:r>
              <a:rPr lang="en-US" dirty="0" smtClean="0"/>
              <a:t>Simplest form: regular expressions!</a:t>
            </a:r>
          </a:p>
          <a:p>
            <a:pPr lvl="1"/>
            <a:r>
              <a:rPr lang="en-US" dirty="0" smtClean="0"/>
              <a:t>Regular expressions themselves can have their own optimizations</a:t>
            </a:r>
          </a:p>
          <a:p>
            <a:pPr lvl="1"/>
            <a:r>
              <a:rPr lang="en-US" dirty="0" smtClean="0"/>
              <a:t>Every regular expression becomes a finite state automaton</a:t>
            </a:r>
          </a:p>
          <a:p>
            <a:r>
              <a:rPr lang="en-US" dirty="0" smtClean="0"/>
              <a:t>In practice: </a:t>
            </a:r>
          </a:p>
          <a:p>
            <a:pPr lvl="1"/>
            <a:r>
              <a:rPr lang="en-US" dirty="0" err="1" smtClean="0"/>
              <a:t>Lexers</a:t>
            </a:r>
            <a:r>
              <a:rPr lang="en-US" dirty="0" smtClean="0"/>
              <a:t> are extremely fast and simple</a:t>
            </a:r>
          </a:p>
          <a:p>
            <a:pPr lvl="1"/>
            <a:r>
              <a:rPr lang="en-US" dirty="0" err="1" smtClean="0"/>
              <a:t>Lexers</a:t>
            </a:r>
            <a:r>
              <a:rPr lang="en-US" dirty="0" smtClean="0"/>
              <a:t> are what give us comments and whitespace</a:t>
            </a:r>
          </a:p>
          <a:p>
            <a:pPr lvl="1"/>
            <a:r>
              <a:rPr lang="en-US" dirty="0" smtClean="0"/>
              <a:t>Usually a single scan through the string while tracking the state</a:t>
            </a:r>
          </a:p>
          <a:p>
            <a:pPr lvl="1"/>
            <a:r>
              <a:rPr lang="en-US" dirty="0" smtClean="0"/>
              <a:t>We use </a:t>
            </a:r>
            <a:r>
              <a:rPr lang="en-US" dirty="0" err="1" smtClean="0"/>
              <a:t>lexers</a:t>
            </a:r>
            <a:r>
              <a:rPr lang="en-US" dirty="0" smtClean="0"/>
              <a:t> all the time as we write code with syntax highlighting (e.g. </a:t>
            </a:r>
            <a:r>
              <a:rPr lang="en-US" dirty="0" err="1" smtClean="0"/>
              <a:t>ctags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685800"/>
            <a:ext cx="7856683" cy="1485900"/>
          </a:xfrm>
        </p:spPr>
        <p:txBody>
          <a:bodyPr/>
          <a:lstStyle/>
          <a:p>
            <a:r>
              <a:rPr lang="en-US" dirty="0"/>
              <a:t>Example Tail-Recursion Elimination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12801" y="6150295"/>
            <a:ext cx="4184072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2801" y="1930400"/>
            <a:ext cx="4036290" cy="41009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</a:rPr>
              <a:t>insert_node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n,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node *l</a:t>
            </a:r>
            <a:r>
              <a:rPr lang="en-US" dirty="0" smtClean="0">
                <a:latin typeface="Consolas" panose="020B0609020204030204" pitchFamily="49" charset="0"/>
              </a:rPr>
              <a:t>){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if(n &gt; l-&gt;value){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</a:t>
            </a:r>
            <a:r>
              <a:rPr lang="en-US" dirty="0">
                <a:latin typeface="Consolas" panose="020B0609020204030204" pitchFamily="49" charset="0"/>
              </a:rPr>
              <a:t>if(l-&gt;next ==nil){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 </a:t>
            </a:r>
            <a:r>
              <a:rPr lang="en-US" dirty="0">
                <a:latin typeface="Consolas" panose="020B0609020204030204" pitchFamily="49" charset="0"/>
              </a:rPr>
              <a:t>return </a:t>
            </a:r>
            <a:r>
              <a:rPr lang="en-US" dirty="0" err="1">
                <a:latin typeface="Consolas" panose="020B0609020204030204" pitchFamily="49" charset="0"/>
              </a:rPr>
              <a:t>make_node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n,l</a:t>
            </a:r>
            <a:r>
              <a:rPr lang="en-US" dirty="0">
                <a:latin typeface="Consolas" panose="020B0609020204030204" pitchFamily="49" charset="0"/>
              </a:rPr>
              <a:t>)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} else 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 // tail call here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 </a:t>
            </a:r>
            <a:r>
              <a:rPr lang="en-US" dirty="0">
                <a:latin typeface="Consolas" panose="020B0609020204030204" pitchFamily="49" charset="0"/>
              </a:rPr>
              <a:t>return </a:t>
            </a:r>
            <a:r>
              <a:rPr lang="en-US" dirty="0" err="1" smtClean="0">
                <a:latin typeface="Consolas" panose="020B0609020204030204" pitchFamily="49" charset="0"/>
              </a:rPr>
              <a:t>insert_node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n,l</a:t>
            </a:r>
            <a:r>
              <a:rPr lang="en-US" dirty="0" smtClean="0">
                <a:latin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</a:rPr>
              <a:t>&gt;next)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 </a:t>
            </a:r>
            <a:r>
              <a:rPr lang="en-US" dirty="0" smtClean="0">
                <a:latin typeface="Consolas" panose="020B0609020204030204" pitchFamily="49" charset="0"/>
              </a:rPr>
              <a:t> }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4" y="6145607"/>
            <a:ext cx="4204059" cy="382569"/>
          </a:xfrm>
        </p:spPr>
        <p:txBody>
          <a:bodyPr/>
          <a:lstStyle/>
          <a:p>
            <a:pPr algn="ctr"/>
            <a:r>
              <a:rPr lang="en-US" dirty="0" smtClean="0"/>
              <a:t>Compiler Removed Recursion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96873" y="1930400"/>
            <a:ext cx="4036291" cy="4061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</a:rPr>
              <a:t>insert_node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n,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node *l){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loop: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>if(n &gt; l-&gt;value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return </a:t>
            </a:r>
            <a:r>
              <a:rPr lang="en-US" dirty="0" err="1">
                <a:latin typeface="Consolas" panose="020B0609020204030204" pitchFamily="49" charset="0"/>
              </a:rPr>
              <a:t>make_node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n,l</a:t>
            </a:r>
            <a:r>
              <a:rPr lang="en-US" dirty="0">
                <a:latin typeface="Consolas" panose="020B0609020204030204" pitchFamily="49" charset="0"/>
              </a:rPr>
              <a:t>)</a:t>
            </a: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l = l-&gt;next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goto</a:t>
            </a:r>
            <a:r>
              <a:rPr lang="en-US" dirty="0" smtClean="0">
                <a:latin typeface="Consolas" panose="020B0609020204030204" pitchFamily="49" charset="0"/>
              </a:rPr>
              <a:t> loop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2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 animBg="1"/>
      <p:bldP spid="6" grpId="0" build="p"/>
      <p:bldP spid="7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r>
              <a:rPr lang="en-US" dirty="0" err="1" smtClean="0"/>
              <a:t>Inlining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12801" y="6381201"/>
            <a:ext cx="4184072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2801" y="3084942"/>
            <a:ext cx="4016304" cy="31773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boolean</a:t>
            </a:r>
            <a:r>
              <a:rPr lang="en-US" dirty="0" smtClean="0">
                <a:latin typeface="Consolas" panose="020B0609020204030204" pitchFamily="49" charset="0"/>
              </a:rPr>
              <a:t> even(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x){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return x % 2 == 0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  <a:br>
              <a:rPr lang="en-US" dirty="0" smtClean="0">
                <a:latin typeface="Consolas" panose="020B0609020204030204" pitchFamily="49" charset="0"/>
              </a:rPr>
            </a:b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num_evens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a,b,c</a:t>
            </a:r>
            <a:r>
              <a:rPr lang="en-US" dirty="0" smtClean="0">
                <a:latin typeface="Consolas" panose="020B0609020204030204" pitchFamily="49" charset="0"/>
              </a:rPr>
              <a:t>){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=0;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++ if </a:t>
            </a:r>
            <a:r>
              <a:rPr lang="en-US" dirty="0">
                <a:latin typeface="Consolas" panose="020B0609020204030204" pitchFamily="49" charset="0"/>
              </a:rPr>
              <a:t>even(a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++ if </a:t>
            </a:r>
            <a:r>
              <a:rPr lang="en-US" dirty="0" smtClean="0">
                <a:latin typeface="Consolas" panose="020B0609020204030204" pitchFamily="49" charset="0"/>
              </a:rPr>
              <a:t>even(b)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++ if </a:t>
            </a:r>
            <a:r>
              <a:rPr lang="en-US" dirty="0" smtClean="0">
                <a:latin typeface="Consolas" panose="020B0609020204030204" pitchFamily="49" charset="0"/>
              </a:rPr>
              <a:t>even(c)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return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4" y="6376513"/>
            <a:ext cx="4204059" cy="382569"/>
          </a:xfrm>
        </p:spPr>
        <p:txBody>
          <a:bodyPr/>
          <a:lstStyle/>
          <a:p>
            <a:pPr algn="ctr"/>
            <a:r>
              <a:rPr lang="en-US" dirty="0" smtClean="0"/>
              <a:t>Compiler </a:t>
            </a:r>
            <a:r>
              <a:rPr lang="en-US" dirty="0" err="1" smtClean="0"/>
              <a:t>inlines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96873" y="3084942"/>
            <a:ext cx="4036291" cy="31378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num_events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a,b,c</a:t>
            </a:r>
            <a:r>
              <a:rPr lang="en-US" dirty="0">
                <a:latin typeface="Consolas" panose="020B0609020204030204" pitchFamily="49" charset="0"/>
              </a:rPr>
              <a:t>){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=0;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++ if </a:t>
            </a:r>
            <a:r>
              <a:rPr lang="en-US" dirty="0" smtClean="0">
                <a:latin typeface="Consolas" panose="020B0609020204030204" pitchFamily="49" charset="0"/>
              </a:rPr>
              <a:t>a </a:t>
            </a:r>
            <a:r>
              <a:rPr lang="en-US" dirty="0">
                <a:latin typeface="Consolas" panose="020B0609020204030204" pitchFamily="49" charset="0"/>
              </a:rPr>
              <a:t>% 2 ==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++ if </a:t>
            </a:r>
            <a:r>
              <a:rPr lang="en-US" dirty="0" smtClean="0">
                <a:latin typeface="Consolas" panose="020B0609020204030204" pitchFamily="49" charset="0"/>
              </a:rPr>
              <a:t>b </a:t>
            </a:r>
            <a:r>
              <a:rPr lang="en-US" dirty="0">
                <a:latin typeface="Consolas" panose="020B0609020204030204" pitchFamily="49" charset="0"/>
              </a:rPr>
              <a:t>% 2 ==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++ </a:t>
            </a:r>
            <a:r>
              <a:rPr lang="en-US" dirty="0" smtClean="0">
                <a:latin typeface="Consolas" panose="020B0609020204030204" pitchFamily="49" charset="0"/>
              </a:rPr>
              <a:t>if c </a:t>
            </a:r>
            <a:r>
              <a:rPr lang="en-US" dirty="0">
                <a:latin typeface="Consolas" panose="020B0609020204030204" pitchFamily="49" charset="0"/>
              </a:rPr>
              <a:t>% 2 ==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return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31</a:t>
            </a:fld>
            <a:endParaRPr lang="en-US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700" y="1289594"/>
            <a:ext cx="7902864" cy="16964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 smtClean="0"/>
              <a:t>Making a </a:t>
            </a:r>
            <a:r>
              <a:rPr lang="en-US" dirty="0" smtClean="0"/>
              <a:t>function call is expensive – what if we copy-paste?</a:t>
            </a:r>
          </a:p>
          <a:p>
            <a:r>
              <a:rPr lang="en-US" i="0" dirty="0" smtClean="0"/>
              <a:t>Languages have </a:t>
            </a:r>
            <a:r>
              <a:rPr lang="en-US" dirty="0" smtClean="0"/>
              <a:t>hints (e.g. C++ </a:t>
            </a:r>
            <a:r>
              <a:rPr lang="en-US" dirty="0" smtClean="0">
                <a:latin typeface="Consolas" panose="020B0609020204030204" pitchFamily="49" charset="0"/>
              </a:rPr>
              <a:t>inline</a:t>
            </a:r>
            <a:r>
              <a:rPr lang="en-US" dirty="0" smtClean="0"/>
              <a:t>) or other structural hints </a:t>
            </a:r>
            <a:br>
              <a:rPr lang="en-US" dirty="0" smtClean="0"/>
            </a:br>
            <a:r>
              <a:rPr lang="en-US" dirty="0" smtClean="0"/>
              <a:t>(e.g. Java’s </a:t>
            </a:r>
            <a:r>
              <a:rPr lang="en-US" dirty="0" smtClean="0">
                <a:latin typeface="Consolas" panose="020B0609020204030204" pitchFamily="49" charset="0"/>
              </a:rPr>
              <a:t>private</a:t>
            </a:r>
            <a:r>
              <a:rPr lang="en-US" dirty="0" smtClean="0"/>
              <a:t> functions)</a:t>
            </a:r>
          </a:p>
          <a:p>
            <a:r>
              <a:rPr lang="en-US" i="0" dirty="0" smtClean="0"/>
              <a:t>Pros: saves a stack frame, prevents register spilling (no argument), can save on call-by-reference by reducing a dereference, enables other </a:t>
            </a:r>
            <a:r>
              <a:rPr lang="en-US" i="0" dirty="0" err="1" smtClean="0"/>
              <a:t>optimziations</a:t>
            </a:r>
            <a:endParaRPr lang="en-US" i="0" dirty="0" smtClean="0"/>
          </a:p>
          <a:p>
            <a:r>
              <a:rPr lang="en-US" i="0" dirty="0" smtClean="0"/>
              <a:t>Cons: bigger code, might not use instruction cache effectively</a:t>
            </a:r>
          </a:p>
        </p:txBody>
      </p:sp>
    </p:spTree>
    <p:extLst>
      <p:ext uri="{BB962C8B-B14F-4D97-AF65-F5344CB8AC3E}">
        <p14:creationId xmlns:p14="http://schemas.microsoft.com/office/powerpoint/2010/main" val="394628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 animBg="1"/>
      <p:bldP spid="6" grpId="0" build="p"/>
      <p:bldP spid="7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Inversion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12801" y="6261133"/>
            <a:ext cx="4184072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2801" y="3084942"/>
            <a:ext cx="4016304" cy="31773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nn-NO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>n = 100;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for(i </a:t>
            </a:r>
            <a:r>
              <a:rPr lang="nn-NO" dirty="0">
                <a:latin typeface="Consolas" panose="020B0609020204030204" pitchFamily="49" charset="0"/>
              </a:rPr>
              <a:t>= 0; i &lt; </a:t>
            </a:r>
            <a:r>
              <a:rPr lang="nn-NO" dirty="0" smtClean="0">
                <a:latin typeface="Consolas" panose="020B0609020204030204" pitchFamily="49" charset="0"/>
              </a:rPr>
              <a:t>n; </a:t>
            </a:r>
            <a:r>
              <a:rPr lang="nn-NO" dirty="0">
                <a:latin typeface="Consolas" panose="020B0609020204030204" pitchFamily="49" charset="0"/>
              </a:rPr>
              <a:t>i</a:t>
            </a:r>
            <a:r>
              <a:rPr lang="nn-NO" dirty="0" smtClean="0">
                <a:latin typeface="Consolas" panose="020B0609020204030204" pitchFamily="49" charset="0"/>
              </a:rPr>
              <a:t>++){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</a:t>
            </a:r>
            <a:r>
              <a:rPr lang="nn-NO" dirty="0">
                <a:latin typeface="Consolas" panose="020B0609020204030204" pitchFamily="49" charset="0"/>
              </a:rPr>
              <a:t>foo(i</a:t>
            </a:r>
            <a:r>
              <a:rPr lang="nn-NO" dirty="0" smtClean="0">
                <a:latin typeface="Consolas" panose="020B0609020204030204" pitchFamily="49" charset="0"/>
              </a:rPr>
              <a:t>);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}</a:t>
            </a: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We know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=0 initially, 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// so why test it??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4" y="6256445"/>
            <a:ext cx="4204059" cy="382569"/>
          </a:xfrm>
        </p:spPr>
        <p:txBody>
          <a:bodyPr/>
          <a:lstStyle/>
          <a:p>
            <a:pPr algn="ctr"/>
            <a:r>
              <a:rPr lang="en-US" dirty="0" smtClean="0"/>
              <a:t>Compiler inverts loop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96873" y="3084942"/>
            <a:ext cx="4036291" cy="31378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nn-NO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>n = 100;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i </a:t>
            </a:r>
            <a:r>
              <a:rPr lang="nn-NO" dirty="0">
                <a:latin typeface="Consolas" panose="020B0609020204030204" pitchFamily="49" charset="0"/>
              </a:rPr>
              <a:t>= </a:t>
            </a:r>
            <a:r>
              <a:rPr lang="nn-NO" dirty="0" smtClean="0">
                <a:latin typeface="Consolas" panose="020B0609020204030204" pitchFamily="49" charset="0"/>
              </a:rPr>
              <a:t>0;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repeat {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</a:t>
            </a:r>
            <a:r>
              <a:rPr lang="nn-NO" dirty="0">
                <a:latin typeface="Consolas" panose="020B0609020204030204" pitchFamily="49" charset="0"/>
              </a:rPr>
              <a:t>foo(i</a:t>
            </a:r>
            <a:r>
              <a:rPr lang="nn-NO" dirty="0" smtClean="0">
                <a:latin typeface="Consolas" panose="020B0609020204030204" pitchFamily="49" charset="0"/>
              </a:rPr>
              <a:t>);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</a:t>
            </a:r>
            <a:r>
              <a:rPr lang="nn-NO" dirty="0">
                <a:latin typeface="Consolas" panose="020B0609020204030204" pitchFamily="49" charset="0"/>
              </a:rPr>
              <a:t>i</a:t>
            </a:r>
            <a:r>
              <a:rPr lang="nn-NO" dirty="0" smtClean="0">
                <a:latin typeface="Consolas" panose="020B0609020204030204" pitchFamily="49" charset="0"/>
              </a:rPr>
              <a:t>++;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} </a:t>
            </a:r>
            <a:r>
              <a:rPr lang="nn-NO" dirty="0">
                <a:latin typeface="Consolas" panose="020B0609020204030204" pitchFamily="49" charset="0"/>
              </a:rPr>
              <a:t>until i &gt;= </a:t>
            </a:r>
            <a:r>
              <a:rPr lang="nn-NO" dirty="0" smtClean="0">
                <a:latin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test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fewer times!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32</a:t>
            </a:fld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700" y="1289594"/>
            <a:ext cx="7902864" cy="16964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if we know that the initial body of the loop will always be executed?</a:t>
            </a:r>
          </a:p>
          <a:p>
            <a:r>
              <a:rPr lang="en-US" dirty="0" smtClean="0"/>
              <a:t>Compiler </a:t>
            </a:r>
            <a:r>
              <a:rPr lang="en-US" i="1" dirty="0" smtClean="0"/>
              <a:t>invert </a:t>
            </a:r>
            <a:r>
              <a:rPr lang="en-US" dirty="0" smtClean="0"/>
              <a:t>the loop to save on branches and checks</a:t>
            </a:r>
          </a:p>
          <a:p>
            <a:pPr lvl="1"/>
            <a:r>
              <a:rPr lang="en-US" i="0" dirty="0" smtClean="0"/>
              <a:t>Bad: check-body-branch-check</a:t>
            </a:r>
          </a:p>
          <a:p>
            <a:pPr lvl="1"/>
            <a:r>
              <a:rPr lang="en-US" i="0" dirty="0" smtClean="0"/>
              <a:t>Good: body-check-branch</a:t>
            </a:r>
          </a:p>
          <a:p>
            <a:r>
              <a:rPr lang="en-US" i="0" dirty="0" smtClean="0"/>
              <a:t>What if we don’t know n until runtime? We can add an if-statement and still have an inverted loop without losing </a:t>
            </a:r>
          </a:p>
        </p:txBody>
      </p:sp>
    </p:spTree>
    <p:extLst>
      <p:ext uri="{BB962C8B-B14F-4D97-AF65-F5344CB8AC3E}">
        <p14:creationId xmlns:p14="http://schemas.microsoft.com/office/powerpoint/2010/main" val="75546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 animBg="1"/>
      <p:bldP spid="6" grpId="0" build="p"/>
      <p:bldP spid="7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Prediction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28700" y="1700014"/>
            <a:ext cx="7708900" cy="47533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Will this particular branch operation lead to a transfer of control or not?</a:t>
            </a:r>
            <a:br>
              <a:rPr lang="en-US" dirty="0" smtClean="0"/>
            </a:br>
            <a:r>
              <a:rPr lang="en-US" i="1" dirty="0" smtClean="0"/>
              <a:t>e.g. this “jump” operation will usually NOT jump, then we can reuse the instruction cache</a:t>
            </a:r>
          </a:p>
          <a:p>
            <a:r>
              <a:rPr lang="en-US" dirty="0" smtClean="0"/>
              <a:t>Going back to original source code gives you hints</a:t>
            </a:r>
          </a:p>
          <a:p>
            <a:pPr lvl="1"/>
            <a:r>
              <a:rPr lang="en-US" dirty="0" smtClean="0"/>
              <a:t>The intent on a for-loop is to loop many times, so that might be a 90/10</a:t>
            </a:r>
          </a:p>
          <a:p>
            <a:pPr lvl="1"/>
            <a:r>
              <a:rPr lang="en-US" dirty="0" smtClean="0"/>
              <a:t>An if-statement might be more like 50/50</a:t>
            </a:r>
          </a:p>
          <a:p>
            <a:r>
              <a:rPr lang="en-US" dirty="0" smtClean="0"/>
              <a:t>Good branch prediction determines how much you can fetch into the instruction cache all at once</a:t>
            </a:r>
          </a:p>
          <a:p>
            <a:pPr lvl="1"/>
            <a:r>
              <a:rPr lang="en-US" dirty="0" smtClean="0"/>
              <a:t>90% chance of branching there? Better load it up while I’m here</a:t>
            </a:r>
          </a:p>
          <a:p>
            <a:pPr lvl="1"/>
            <a:r>
              <a:rPr lang="en-US" dirty="0" smtClean="0"/>
              <a:t>50% chance? Let’s just load what we need</a:t>
            </a:r>
          </a:p>
          <a:p>
            <a:r>
              <a:rPr lang="en-US" dirty="0" smtClean="0"/>
              <a:t>Hardware architectures do some of their own branch prediction that compilers can take advantage of</a:t>
            </a:r>
          </a:p>
          <a:p>
            <a:pPr lvl="1"/>
            <a:r>
              <a:rPr lang="en-US" dirty="0" smtClean="0"/>
              <a:t>Some of these are peephole optimizations (search-and-replace)</a:t>
            </a:r>
          </a:p>
          <a:p>
            <a:pPr lvl="1"/>
            <a:r>
              <a:rPr lang="en-US" dirty="0" smtClean="0"/>
              <a:t>Others are more data-flow driven</a:t>
            </a:r>
          </a:p>
          <a:p>
            <a:r>
              <a:rPr lang="en-US" dirty="0" smtClean="0"/>
              <a:t>Does your language have hints about branch prediction? </a:t>
            </a:r>
            <a:br>
              <a:rPr lang="en-US" dirty="0" smtClean="0"/>
            </a:br>
            <a:r>
              <a:rPr lang="en-US" dirty="0" smtClean="0"/>
              <a:t>i.e. are you using the code semantically in the way the designers intended?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7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Unswitching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12801" y="6261133"/>
            <a:ext cx="4184072" cy="369402"/>
          </a:xfrm>
        </p:spPr>
        <p:txBody>
          <a:bodyPr/>
          <a:lstStyle/>
          <a:p>
            <a:pPr algn="ctr"/>
            <a:r>
              <a:rPr lang="en-US" dirty="0" smtClean="0"/>
              <a:t>Original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2801" y="3084942"/>
            <a:ext cx="4016304" cy="31773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nn-NO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>for(i </a:t>
            </a:r>
            <a:r>
              <a:rPr lang="nn-NO" dirty="0">
                <a:latin typeface="Consolas" panose="020B0609020204030204" pitchFamily="49" charset="0"/>
              </a:rPr>
              <a:t>= 0; i &lt; </a:t>
            </a:r>
            <a:r>
              <a:rPr lang="nn-NO" dirty="0" smtClean="0">
                <a:latin typeface="Consolas" panose="020B0609020204030204" pitchFamily="49" charset="0"/>
              </a:rPr>
              <a:t>n; </a:t>
            </a:r>
            <a:r>
              <a:rPr lang="nn-NO" dirty="0">
                <a:latin typeface="Consolas" panose="020B0609020204030204" pitchFamily="49" charset="0"/>
              </a:rPr>
              <a:t>i</a:t>
            </a:r>
            <a:r>
              <a:rPr lang="nn-NO" dirty="0" smtClean="0">
                <a:latin typeface="Consolas" panose="020B0609020204030204" pitchFamily="49" charset="0"/>
              </a:rPr>
              <a:t>++){</a:t>
            </a:r>
          </a:p>
          <a:p>
            <a:pPr marL="0" indent="0">
              <a:buNone/>
            </a:pPr>
            <a:r>
              <a:rPr lang="nn-NO" dirty="0">
                <a:latin typeface="Consolas" panose="020B0609020204030204" pitchFamily="49" charset="0"/>
              </a:rPr>
              <a:t> </a:t>
            </a:r>
            <a:r>
              <a:rPr lang="nn-NO" dirty="0" smtClean="0">
                <a:latin typeface="Consolas" panose="020B0609020204030204" pitchFamily="49" charset="0"/>
              </a:rPr>
              <a:t> if(k==2){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  </a:t>
            </a:r>
            <a:r>
              <a:rPr lang="nn-NO" dirty="0">
                <a:latin typeface="Consolas" panose="020B0609020204030204" pitchFamily="49" charset="0"/>
              </a:rPr>
              <a:t>foo(i</a:t>
            </a:r>
            <a:r>
              <a:rPr lang="nn-NO" dirty="0" smtClean="0">
                <a:latin typeface="Consolas" panose="020B0609020204030204" pitchFamily="49" charset="0"/>
              </a:rPr>
              <a:t>);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} else {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  bar(i);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}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}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29104" y="6256445"/>
            <a:ext cx="4204059" cy="382569"/>
          </a:xfrm>
        </p:spPr>
        <p:txBody>
          <a:bodyPr/>
          <a:lstStyle/>
          <a:p>
            <a:pPr algn="ctr"/>
            <a:r>
              <a:rPr lang="en-US" dirty="0" smtClean="0"/>
              <a:t>Compiler </a:t>
            </a:r>
            <a:r>
              <a:rPr lang="en-US" dirty="0" err="1" smtClean="0"/>
              <a:t>unswitches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96873" y="3084942"/>
            <a:ext cx="4036291" cy="31378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n-NO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n-NO" dirty="0">
                <a:latin typeface="Consolas" panose="020B0609020204030204" pitchFamily="49" charset="0"/>
              </a:rPr>
              <a:t>if(k==2</a:t>
            </a:r>
            <a:r>
              <a:rPr lang="nn-NO" dirty="0" smtClean="0">
                <a:latin typeface="Consolas" panose="020B0609020204030204" pitchFamily="49" charset="0"/>
              </a:rPr>
              <a:t>){</a:t>
            </a:r>
          </a:p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>  for(i </a:t>
            </a:r>
            <a:r>
              <a:rPr lang="nn-NO" dirty="0">
                <a:latin typeface="Consolas" panose="020B0609020204030204" pitchFamily="49" charset="0"/>
              </a:rPr>
              <a:t>= 0; i &lt; n; i</a:t>
            </a:r>
            <a:r>
              <a:rPr lang="nn-NO" dirty="0" smtClean="0">
                <a:latin typeface="Consolas" panose="020B0609020204030204" pitchFamily="49" charset="0"/>
              </a:rPr>
              <a:t>++){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  foo(i);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}  </a:t>
            </a:r>
          </a:p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>} else {</a:t>
            </a:r>
          </a:p>
          <a:p>
            <a:pPr marL="0" indent="0">
              <a:buNone/>
            </a:pPr>
            <a:r>
              <a:rPr lang="nn-NO" dirty="0" smtClean="0">
                <a:latin typeface="Consolas" panose="020B0609020204030204" pitchFamily="49" charset="0"/>
              </a:rPr>
              <a:t>  for(i </a:t>
            </a:r>
            <a:r>
              <a:rPr lang="nn-NO" dirty="0">
                <a:latin typeface="Consolas" panose="020B0609020204030204" pitchFamily="49" charset="0"/>
              </a:rPr>
              <a:t>= 0; i &lt; n; i++){</a:t>
            </a:r>
            <a:br>
              <a:rPr lang="nn-NO" dirty="0">
                <a:latin typeface="Consolas" panose="020B0609020204030204" pitchFamily="49" charset="0"/>
              </a:rPr>
            </a:br>
            <a:r>
              <a:rPr lang="nn-NO" dirty="0">
                <a:latin typeface="Consolas" panose="020B0609020204030204" pitchFamily="49" charset="0"/>
              </a:rPr>
              <a:t>  </a:t>
            </a:r>
            <a:r>
              <a:rPr lang="nn-NO" dirty="0" smtClean="0">
                <a:latin typeface="Consolas" panose="020B0609020204030204" pitchFamily="49" charset="0"/>
              </a:rPr>
              <a:t>   bar(i</a:t>
            </a:r>
            <a:r>
              <a:rPr lang="nn-NO" dirty="0">
                <a:latin typeface="Consolas" panose="020B0609020204030204" pitchFamily="49" charset="0"/>
              </a:rPr>
              <a:t>);</a:t>
            </a:r>
            <a:br>
              <a:rPr lang="nn-NO" dirty="0">
                <a:latin typeface="Consolas" panose="020B0609020204030204" pitchFamily="49" charset="0"/>
              </a:rPr>
            </a:br>
            <a:r>
              <a:rPr lang="nn-NO" dirty="0">
                <a:latin typeface="Consolas" panose="020B0609020204030204" pitchFamily="49" charset="0"/>
              </a:rPr>
              <a:t> </a:t>
            </a:r>
            <a:r>
              <a:rPr lang="nn-NO" dirty="0" smtClean="0">
                <a:latin typeface="Consolas" panose="020B0609020204030204" pitchFamily="49" charset="0"/>
              </a:rPr>
              <a:t> }</a:t>
            </a:r>
            <a:r>
              <a:rPr lang="nn-NO" dirty="0">
                <a:latin typeface="Consolas" panose="020B0609020204030204" pitchFamily="49" charset="0"/>
              </a:rPr>
              <a:t/>
            </a:r>
            <a:br>
              <a:rPr lang="nn-NO" dirty="0">
                <a:latin typeface="Consolas" panose="020B0609020204030204" pitchFamily="49" charset="0"/>
              </a:rPr>
            </a:br>
            <a:r>
              <a:rPr lang="nn-NO" dirty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34</a:t>
            </a:fld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028700" y="1289594"/>
            <a:ext cx="7902864" cy="16964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if-statement condition inside of a loop has nothing to do with the loop</a:t>
            </a:r>
          </a:p>
          <a:p>
            <a:r>
              <a:rPr lang="en-US" i="0" dirty="0" smtClean="0"/>
              <a:t>Makes more code, but fewer instructions executed</a:t>
            </a:r>
          </a:p>
          <a:p>
            <a:r>
              <a:rPr lang="en-US" dirty="0" smtClean="0"/>
              <a:t>Even better if there’s no </a:t>
            </a:r>
            <a:r>
              <a:rPr lang="en-US" dirty="0" smtClean="0">
                <a:latin typeface="Consolas" panose="020B0609020204030204" pitchFamily="49" charset="0"/>
              </a:rPr>
              <a:t>else</a:t>
            </a:r>
            <a:r>
              <a:rPr lang="en-US" dirty="0" smtClean="0"/>
              <a:t>!</a:t>
            </a:r>
            <a:endParaRPr lang="en-US" i="0" dirty="0" smtClean="0"/>
          </a:p>
          <a:p>
            <a:r>
              <a:rPr lang="en-US" dirty="0" smtClean="0"/>
              <a:t>With </a:t>
            </a:r>
            <a:r>
              <a:rPr lang="en-US" dirty="0" err="1" smtClean="0"/>
              <a:t>inlining</a:t>
            </a:r>
            <a:r>
              <a:rPr lang="en-US" dirty="0" smtClean="0"/>
              <a:t>, and branch prediction gets simpler too</a:t>
            </a:r>
            <a:endParaRPr lang="en-US" i="0" dirty="0" smtClean="0"/>
          </a:p>
        </p:txBody>
      </p:sp>
    </p:spTree>
    <p:extLst>
      <p:ext uri="{BB962C8B-B14F-4D97-AF65-F5344CB8AC3E}">
        <p14:creationId xmlns:p14="http://schemas.microsoft.com/office/powerpoint/2010/main" val="248721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 animBg="1"/>
      <p:bldP spid="6" grpId="0" build="p"/>
      <p:bldP spid="7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Compilers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Many of the micro-optimizations you are tempted to do will get caught by the compiler</a:t>
            </a:r>
          </a:p>
          <a:p>
            <a:pPr lvl="1"/>
            <a:r>
              <a:rPr lang="en-US" dirty="0" smtClean="0"/>
              <a:t>Because of: copy propagation, constant folding, strength reductions, </a:t>
            </a:r>
            <a:r>
              <a:rPr lang="en-US" dirty="0" err="1" smtClean="0"/>
              <a:t>inlining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Focus on writing maintainable code at the micro level</a:t>
            </a:r>
          </a:p>
          <a:p>
            <a:r>
              <a:rPr lang="en-US" dirty="0" smtClean="0"/>
              <a:t>Before you obsess over optimizing your code, investigate what your </a:t>
            </a:r>
            <a:r>
              <a:rPr lang="en-US" i="1" dirty="0" smtClean="0"/>
              <a:t>compiled</a:t>
            </a:r>
            <a:r>
              <a:rPr lang="en-US" dirty="0" smtClean="0"/>
              <a:t> code will be doing</a:t>
            </a:r>
          </a:p>
          <a:p>
            <a:pPr lvl="1"/>
            <a:r>
              <a:rPr lang="en-US" dirty="0" smtClean="0"/>
              <a:t>The compiled version of your code will change drastically</a:t>
            </a:r>
          </a:p>
          <a:p>
            <a:pPr lvl="1"/>
            <a:r>
              <a:rPr lang="en-US" dirty="0" smtClean="0"/>
              <a:t>You have the capability to understand what’s going on if you really need to</a:t>
            </a:r>
          </a:p>
          <a:p>
            <a:r>
              <a:rPr lang="en-US" dirty="0" smtClean="0"/>
              <a:t>Be aware of when your code is tail-recursive and not!</a:t>
            </a:r>
          </a:p>
          <a:p>
            <a:r>
              <a:rPr lang="en-US" dirty="0" smtClean="0"/>
              <a:t>Understanding the basic optimizations of your compiler will help you write better code</a:t>
            </a:r>
          </a:p>
          <a:p>
            <a:pPr lvl="1"/>
            <a:r>
              <a:rPr lang="en-US" dirty="0" smtClean="0"/>
              <a:t>Try to find examples of code that an optimizer fails on</a:t>
            </a:r>
          </a:p>
          <a:p>
            <a:pPr lvl="1"/>
            <a:r>
              <a:rPr lang="en-US" dirty="0" smtClean="0"/>
              <a:t>Understand those!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2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810500" cy="47533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Goal: convert from list of tokens to an abstract syntax tree</a:t>
            </a:r>
          </a:p>
          <a:p>
            <a:r>
              <a:rPr lang="en-US" u="sng" dirty="0">
                <a:latin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==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1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)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{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 err="1">
                <a:latin typeface="Consolas" panose="020B0609020204030204" pitchFamily="49" charset="0"/>
              </a:rPr>
              <a:t>System</a:t>
            </a:r>
            <a:r>
              <a:rPr lang="en-US" dirty="0" err="1">
                <a:latin typeface="Consolas" panose="020B0609020204030204" pitchFamily="49" charset="0"/>
              </a:rPr>
              <a:t>.</a:t>
            </a:r>
            <a:r>
              <a:rPr lang="en-US" u="sng" dirty="0" err="1">
                <a:latin typeface="Consolas" panose="020B0609020204030204" pitchFamily="49" charset="0"/>
              </a:rPr>
              <a:t>out</a:t>
            </a:r>
            <a:r>
              <a:rPr lang="en-US" dirty="0" err="1">
                <a:latin typeface="Consolas" panose="020B0609020204030204" pitchFamily="49" charset="0"/>
              </a:rPr>
              <a:t>.</a:t>
            </a:r>
            <a:r>
              <a:rPr lang="en-US" u="sng" dirty="0" err="1">
                <a:latin typeface="Consolas" panose="020B0609020204030204" pitchFamily="49" charset="0"/>
              </a:rPr>
              <a:t>println</a:t>
            </a:r>
            <a:r>
              <a:rPr lang="en-US" dirty="0">
                <a:latin typeface="Consolas" panose="020B0609020204030204" pitchFamily="49" charset="0"/>
              </a:rPr>
              <a:t>( </a:t>
            </a:r>
            <a:r>
              <a:rPr lang="en-US" u="sng" dirty="0">
                <a:latin typeface="Consolas" panose="020B0609020204030204" pitchFamily="49" charset="0"/>
              </a:rPr>
              <a:t>“One!” )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;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u="sng" dirty="0" smtClean="0">
                <a:latin typeface="Consolas" panose="020B0609020204030204" pitchFamily="49" charset="0"/>
              </a:rPr>
              <a:t>}</a:t>
            </a:r>
          </a:p>
          <a:p>
            <a:endParaRPr lang="en-US" u="sng" dirty="0">
              <a:latin typeface="Consolas" panose="020B0609020204030204" pitchFamily="49" charset="0"/>
            </a:endParaRPr>
          </a:p>
          <a:p>
            <a:endParaRPr lang="en-US" u="sng" dirty="0" smtClean="0">
              <a:latin typeface="Consolas" panose="020B0609020204030204" pitchFamily="49" charset="0"/>
            </a:endParaRPr>
          </a:p>
          <a:p>
            <a:endParaRPr lang="en-US" u="sng" dirty="0">
              <a:latin typeface="Consolas" panose="020B0609020204030204" pitchFamily="49" charset="0"/>
            </a:endParaRPr>
          </a:p>
          <a:p>
            <a:endParaRPr lang="en-US" u="sng" dirty="0" smtClean="0">
              <a:latin typeface="Consolas" panose="020B0609020204030204" pitchFamily="49" charset="0"/>
            </a:endParaRPr>
          </a:p>
          <a:p>
            <a:endParaRPr lang="en-US" u="sng" dirty="0">
              <a:latin typeface="Consolas" panose="020B0609020204030204" pitchFamily="49" charset="0"/>
            </a:endParaRPr>
          </a:p>
          <a:p>
            <a:endParaRPr lang="en-US" u="sng" dirty="0" smtClean="0">
              <a:latin typeface="Consolas" panose="020B06090202040302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Apply a </a:t>
            </a:r>
            <a:r>
              <a:rPr lang="en-US" i="1" dirty="0" smtClean="0"/>
              <a:t>grammar</a:t>
            </a:r>
            <a:r>
              <a:rPr lang="en-US" dirty="0" smtClean="0"/>
              <a:t> to a list of tokens to generate a tree structure</a:t>
            </a:r>
          </a:p>
          <a:p>
            <a:r>
              <a:rPr lang="en-US" dirty="0" smtClean="0"/>
              <a:t>There is a TON of science to how these work</a:t>
            </a:r>
            <a:endParaRPr lang="en-US" dirty="0"/>
          </a:p>
          <a:p>
            <a:endParaRPr lang="en-US" u="sng" dirty="0" smtClean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2016988" y="2538737"/>
            <a:ext cx="3478649" cy="2624390"/>
            <a:chOff x="1368714" y="2718617"/>
            <a:chExt cx="4335897" cy="3682145"/>
          </a:xfrm>
        </p:grpSpPr>
        <p:sp>
          <p:nvSpPr>
            <p:cNvPr id="5" name="Rounded Rectangle 4"/>
            <p:cNvSpPr/>
            <p:nvPr/>
          </p:nvSpPr>
          <p:spPr>
            <a:xfrm>
              <a:off x="3024910" y="2718617"/>
              <a:ext cx="1126836" cy="5911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if</a:t>
              </a:r>
              <a:endParaRPr lang="en-US" sz="2000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235201" y="3721884"/>
              <a:ext cx="1126836" cy="5911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expr</a:t>
              </a:r>
              <a:endParaRPr lang="en-US" sz="20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588328" y="3727918"/>
              <a:ext cx="1339272" cy="5911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stmt</a:t>
              </a:r>
              <a:endParaRPr lang="en-US" sz="20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066637" y="4575055"/>
              <a:ext cx="1126836" cy="591128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==</a:t>
              </a:r>
              <a:endParaRPr lang="en-US" sz="20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368714" y="5514070"/>
              <a:ext cx="1126836" cy="591128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683164" y="5514070"/>
              <a:ext cx="1126836" cy="591128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1</a:t>
              </a:r>
              <a:endParaRPr lang="en-US" sz="20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792684" y="4794642"/>
              <a:ext cx="1911927" cy="59112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println</a:t>
              </a:r>
              <a:endParaRPr lang="en-US" sz="20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079011" y="5809634"/>
              <a:ext cx="1339272" cy="591128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“One!”</a:t>
              </a:r>
              <a:endParaRPr lang="en-US" sz="2000" dirty="0"/>
            </a:p>
          </p:txBody>
        </p:sp>
        <p:cxnSp>
          <p:nvCxnSpPr>
            <p:cNvPr id="14" name="Straight Arrow Connector 13"/>
            <p:cNvCxnSpPr>
              <a:stCxn id="5" idx="2"/>
              <a:endCxn id="6" idx="0"/>
            </p:cNvCxnSpPr>
            <p:nvPr/>
          </p:nvCxnSpPr>
          <p:spPr>
            <a:xfrm flipH="1">
              <a:off x="2798619" y="3309745"/>
              <a:ext cx="789709" cy="41213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5" idx="2"/>
              <a:endCxn id="7" idx="0"/>
            </p:cNvCxnSpPr>
            <p:nvPr/>
          </p:nvCxnSpPr>
          <p:spPr>
            <a:xfrm>
              <a:off x="3588328" y="3309745"/>
              <a:ext cx="669636" cy="41817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6" idx="2"/>
              <a:endCxn id="8" idx="0"/>
            </p:cNvCxnSpPr>
            <p:nvPr/>
          </p:nvCxnSpPr>
          <p:spPr>
            <a:xfrm flipH="1">
              <a:off x="2630055" y="4313012"/>
              <a:ext cx="168564" cy="26204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8" idx="2"/>
              <a:endCxn id="9" idx="0"/>
            </p:cNvCxnSpPr>
            <p:nvPr/>
          </p:nvCxnSpPr>
          <p:spPr>
            <a:xfrm flipH="1">
              <a:off x="1932132" y="5166183"/>
              <a:ext cx="697923" cy="34788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2"/>
              <a:endCxn id="10" idx="0"/>
            </p:cNvCxnSpPr>
            <p:nvPr/>
          </p:nvCxnSpPr>
          <p:spPr>
            <a:xfrm>
              <a:off x="2630055" y="5166183"/>
              <a:ext cx="616527" cy="34788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7" idx="2"/>
              <a:endCxn id="11" idx="0"/>
            </p:cNvCxnSpPr>
            <p:nvPr/>
          </p:nvCxnSpPr>
          <p:spPr>
            <a:xfrm>
              <a:off x="4257964" y="4319046"/>
              <a:ext cx="490684" cy="47559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1" idx="2"/>
              <a:endCxn id="12" idx="0"/>
            </p:cNvCxnSpPr>
            <p:nvPr/>
          </p:nvCxnSpPr>
          <p:spPr>
            <a:xfrm flipH="1">
              <a:off x="4748647" y="5385770"/>
              <a:ext cx="1" cy="42386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593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3"/>
            <a:ext cx="7745845" cy="483009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Goal: given the abstract syntax tree, determine what everything </a:t>
            </a:r>
            <a:r>
              <a:rPr lang="en-US" i="1" dirty="0" smtClean="0"/>
              <a:t>refers</a:t>
            </a:r>
            <a:r>
              <a:rPr lang="en-US" dirty="0" smtClean="0"/>
              <a:t> to</a:t>
            </a:r>
          </a:p>
          <a:p>
            <a:r>
              <a:rPr lang="en-US" dirty="0" smtClean="0"/>
              <a:t>Infer the semantics from the syntax using context</a:t>
            </a:r>
          </a:p>
          <a:p>
            <a:pPr lvl="1"/>
            <a:r>
              <a:rPr lang="en-US" dirty="0" smtClean="0"/>
              <a:t>e.g. Determine lexical scope here</a:t>
            </a:r>
            <a:br>
              <a:rPr lang="en-US" dirty="0" smtClean="0"/>
            </a:b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x = 1;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for(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=0;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&lt;10;i++){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x = 2;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x; // is 2, not 1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}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x; // is 1, not 2</a:t>
            </a:r>
          </a:p>
          <a:p>
            <a:pPr lvl="1"/>
            <a:r>
              <a:rPr lang="en-US" dirty="0" smtClean="0"/>
              <a:t>Once you determine lexical scope, assign unique internal variable names to everything (alpha-rename)</a:t>
            </a:r>
          </a:p>
          <a:p>
            <a:r>
              <a:rPr lang="en-US" dirty="0" smtClean="0"/>
              <a:t>Type-checking is done at this stage</a:t>
            </a:r>
          </a:p>
          <a:p>
            <a:pPr lvl="1"/>
            <a:r>
              <a:rPr lang="en-US" dirty="0" smtClean="0"/>
              <a:t>Static type checking: C, C++, Java, Rust</a:t>
            </a:r>
          </a:p>
          <a:p>
            <a:pPr lvl="1"/>
            <a:r>
              <a:rPr lang="en-US" dirty="0" smtClean="0"/>
              <a:t>Dynamic type checking: Python, Ruby, Common Lisp</a:t>
            </a:r>
          </a:p>
          <a:p>
            <a:r>
              <a:rPr lang="en-US" dirty="0" smtClean="0"/>
              <a:t>Order of operations is done at this stage</a:t>
            </a:r>
          </a:p>
          <a:p>
            <a:r>
              <a:rPr lang="en-US" dirty="0" smtClean="0"/>
              <a:t>Some compilers combine their parsers and CSA, others have multiple passes</a:t>
            </a:r>
          </a:p>
          <a:p>
            <a:r>
              <a:rPr lang="en-US" dirty="0" smtClean="0"/>
              <a:t>None of this is considered optional; type systems are part of the language itself</a:t>
            </a:r>
          </a:p>
          <a:p>
            <a:pPr lvl="1"/>
            <a:r>
              <a:rPr lang="en-US" dirty="0"/>
              <a:t>Many warnings about unusual structure of the language come from this stage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4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parser, the compiler decides on a series of optimizations by creating and modifying IRs</a:t>
            </a:r>
          </a:p>
          <a:p>
            <a:r>
              <a:rPr lang="en-US" dirty="0" smtClean="0"/>
              <a:t>Optimizations result in changing the tree somehow</a:t>
            </a:r>
          </a:p>
          <a:p>
            <a:pPr lvl="1"/>
            <a:r>
              <a:rPr lang="en-US" dirty="0" smtClean="0"/>
              <a:t>A Visitor pattern is perfect for an optimization</a:t>
            </a:r>
          </a:p>
          <a:p>
            <a:pPr lvl="1"/>
            <a:r>
              <a:rPr lang="en-US" dirty="0" smtClean="0"/>
              <a:t>Some optimizations restructure the existing tree</a:t>
            </a:r>
          </a:p>
          <a:p>
            <a:pPr lvl="1"/>
            <a:r>
              <a:rPr lang="en-US" dirty="0" smtClean="0"/>
              <a:t>Some optimizations convert the tree to other representations</a:t>
            </a:r>
          </a:p>
          <a:p>
            <a:r>
              <a:rPr lang="en-US" dirty="0" smtClean="0"/>
              <a:t>Early on: graphical IR’s look more like tree structure of code</a:t>
            </a:r>
            <a:br>
              <a:rPr lang="en-US" dirty="0" smtClean="0"/>
            </a:br>
            <a:r>
              <a:rPr lang="en-US" dirty="0" smtClean="0"/>
              <a:t>e.g. Abstract Syntax Tree (AST) is the most faithful to the code</a:t>
            </a:r>
          </a:p>
          <a:p>
            <a:r>
              <a:rPr lang="en-US" dirty="0" smtClean="0"/>
              <a:t>Later one: linear IR’s look more like machine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1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IR: DAG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Directed Acyclic Graph</a:t>
            </a:r>
          </a:p>
          <a:p>
            <a:pPr lvl="1"/>
            <a:r>
              <a:rPr lang="en-US" dirty="0" smtClean="0"/>
              <a:t>Great for reusing code clones</a:t>
            </a:r>
          </a:p>
          <a:p>
            <a:pPr lvl="1"/>
            <a:r>
              <a:rPr lang="en-US" dirty="0"/>
              <a:t>e.g. </a:t>
            </a:r>
            <a:r>
              <a:rPr lang="en-US" dirty="0" smtClean="0">
                <a:latin typeface="Consolas" panose="020B0609020204030204" pitchFamily="49" charset="0"/>
              </a:rPr>
              <a:t>x*2 </a:t>
            </a:r>
            <a:r>
              <a:rPr lang="en-US" dirty="0">
                <a:latin typeface="Consolas" panose="020B0609020204030204" pitchFamily="49" charset="0"/>
              </a:rPr>
              <a:t>+ </a:t>
            </a:r>
            <a:r>
              <a:rPr lang="en-US" dirty="0" smtClean="0">
                <a:latin typeface="Consolas" panose="020B0609020204030204" pitchFamily="49" charset="0"/>
              </a:rPr>
              <a:t>x*2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Optimizations opportunities</a:t>
            </a:r>
          </a:p>
          <a:p>
            <a:pPr lvl="1"/>
            <a:r>
              <a:rPr lang="en-US" dirty="0"/>
              <a:t>If the compiler can prove to itself that the code is repeated (e.g. no </a:t>
            </a:r>
            <a:r>
              <a:rPr lang="en-US" dirty="0" smtClean="0"/>
              <a:t>assignments to x or no function calls)</a:t>
            </a:r>
          </a:p>
          <a:p>
            <a:pPr lvl="1"/>
            <a:r>
              <a:rPr lang="en-US" dirty="0" smtClean="0"/>
              <a:t>Reduce and simplify the tree </a:t>
            </a:r>
            <a:r>
              <a:rPr lang="en-US" dirty="0" smtClean="0">
                <a:sym typeface="Wingdings" panose="05000000000000000000" pitchFamily="2" charset="2"/>
              </a:rPr>
              <a:t> can be very helpful as AST explosion is a big problem in compilers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5288354" y="1343805"/>
            <a:ext cx="2533155" cy="2771191"/>
            <a:chOff x="5288354" y="1343805"/>
            <a:chExt cx="2533155" cy="2771191"/>
          </a:xfrm>
        </p:grpSpPr>
        <p:sp>
          <p:nvSpPr>
            <p:cNvPr id="5" name="Rounded Rectangle 4"/>
            <p:cNvSpPr/>
            <p:nvPr/>
          </p:nvSpPr>
          <p:spPr>
            <a:xfrm>
              <a:off x="6465434" y="1343805"/>
              <a:ext cx="904050" cy="42131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Consolas" panose="020B0609020204030204" pitchFamily="49" charset="0"/>
                </a:rPr>
                <a:t>+</a:t>
              </a:r>
              <a:endParaRPr lang="en-US" sz="2800" dirty="0">
                <a:latin typeface="Consolas" panose="020B0609020204030204" pitchFamily="49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013409" y="2916153"/>
              <a:ext cx="904050" cy="42131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Consolas" panose="020B0609020204030204" pitchFamily="49" charset="0"/>
                </a:rPr>
                <a:t>*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917459" y="2271072"/>
              <a:ext cx="904050" cy="42131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Consolas" panose="020B0609020204030204" pitchFamily="49" charset="0"/>
                </a:rPr>
                <a:t>*</a:t>
              </a:r>
            </a:p>
          </p:txBody>
        </p:sp>
        <p:cxnSp>
          <p:nvCxnSpPr>
            <p:cNvPr id="8" name="Straight Arrow Connector 7"/>
            <p:cNvCxnSpPr>
              <a:stCxn id="5" idx="2"/>
              <a:endCxn id="7" idx="0"/>
            </p:cNvCxnSpPr>
            <p:nvPr/>
          </p:nvCxnSpPr>
          <p:spPr>
            <a:xfrm>
              <a:off x="6917459" y="1765122"/>
              <a:ext cx="452025" cy="50595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5" idx="2"/>
              <a:endCxn id="6" idx="0"/>
            </p:cNvCxnSpPr>
            <p:nvPr/>
          </p:nvCxnSpPr>
          <p:spPr>
            <a:xfrm flipH="1">
              <a:off x="6465434" y="1765122"/>
              <a:ext cx="452025" cy="115103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5288354" y="3693679"/>
              <a:ext cx="904050" cy="421317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Consolas" panose="020B0609020204030204" pitchFamily="49" charset="0"/>
                </a:rPr>
                <a:t>x</a:t>
              </a:r>
              <a:endParaRPr lang="en-US" sz="2800" dirty="0">
                <a:latin typeface="Consolas" panose="020B0609020204030204" pitchFamily="49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652527" y="3655383"/>
              <a:ext cx="904050" cy="421317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Consolas" panose="020B0609020204030204" pitchFamily="49" charset="0"/>
                </a:rPr>
                <a:t>2</a:t>
              </a:r>
              <a:endParaRPr lang="en-US" sz="2800" dirty="0">
                <a:latin typeface="Consolas" panose="020B0609020204030204" pitchFamily="49" charset="0"/>
              </a:endParaRPr>
            </a:p>
          </p:txBody>
        </p:sp>
        <p:cxnSp>
          <p:nvCxnSpPr>
            <p:cNvPr id="17" name="Straight Arrow Connector 16"/>
            <p:cNvCxnSpPr>
              <a:stCxn id="6" idx="2"/>
              <a:endCxn id="14" idx="0"/>
            </p:cNvCxnSpPr>
            <p:nvPr/>
          </p:nvCxnSpPr>
          <p:spPr>
            <a:xfrm flipH="1">
              <a:off x="5740379" y="3337470"/>
              <a:ext cx="725055" cy="35620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6" idx="2"/>
              <a:endCxn id="15" idx="0"/>
            </p:cNvCxnSpPr>
            <p:nvPr/>
          </p:nvCxnSpPr>
          <p:spPr>
            <a:xfrm>
              <a:off x="6465434" y="3337470"/>
              <a:ext cx="639118" cy="31791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7" idx="2"/>
              <a:endCxn id="6" idx="3"/>
            </p:cNvCxnSpPr>
            <p:nvPr/>
          </p:nvCxnSpPr>
          <p:spPr>
            <a:xfrm flipH="1">
              <a:off x="6917459" y="2692389"/>
              <a:ext cx="452025" cy="43442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638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IR: Triples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operator, two operands</a:t>
            </a:r>
          </a:p>
          <a:p>
            <a:r>
              <a:rPr lang="en-US" dirty="0" smtClean="0"/>
              <a:t>E.g. Quadratic Equation:</a:t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</a:rPr>
              <a:t>x </a:t>
            </a:r>
            <a:r>
              <a:rPr lang="en-US" dirty="0">
                <a:latin typeface="Consolas" panose="020B0609020204030204" pitchFamily="49" charset="0"/>
              </a:rPr>
              <a:t>= (-b + </a:t>
            </a:r>
            <a:r>
              <a:rPr lang="en-US" dirty="0" err="1">
                <a:latin typeface="Consolas" panose="020B0609020204030204" pitchFamily="49" charset="0"/>
              </a:rPr>
              <a:t>sqrt</a:t>
            </a:r>
            <a:r>
              <a:rPr lang="en-US" dirty="0">
                <a:latin typeface="Consolas" panose="020B0609020204030204" pitchFamily="49" charset="0"/>
              </a:rPr>
              <a:t>(b^2 - 4*a*c)) / (2*a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/>
              <a:t>Jumps are allowed too</a:t>
            </a:r>
            <a:br>
              <a:rPr lang="en-US" dirty="0" smtClean="0"/>
            </a:br>
            <a:r>
              <a:rPr lang="nn-NO" dirty="0" smtClean="0">
                <a:latin typeface="Consolas" panose="020B0609020204030204" pitchFamily="49" charset="0"/>
              </a:rPr>
              <a:t>for </a:t>
            </a:r>
            <a:r>
              <a:rPr lang="nn-NO" dirty="0">
                <a:latin typeface="Consolas" panose="020B0609020204030204" pitchFamily="49" charset="0"/>
              </a:rPr>
              <a:t>(i = 0; i &lt; 10; ++i) </a:t>
            </a:r>
            <a:r>
              <a:rPr lang="nn-NO" dirty="0" smtClean="0">
                <a:latin typeface="Consolas" panose="020B0609020204030204" pitchFamily="49" charset="0"/>
              </a:rPr>
              <a:t>{</a:t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    </a:t>
            </a:r>
            <a:r>
              <a:rPr lang="nn-NO" dirty="0">
                <a:latin typeface="Consolas" panose="020B0609020204030204" pitchFamily="49" charset="0"/>
              </a:rPr>
              <a:t>b[i] = i*i; </a:t>
            </a:r>
            <a:r>
              <a:rPr lang="nn-NO" dirty="0" smtClean="0">
                <a:latin typeface="Consolas" panose="020B0609020204030204" pitchFamily="49" charset="0"/>
              </a:rPr>
              <a:t/>
            </a:r>
            <a:br>
              <a:rPr lang="nn-NO" dirty="0" smtClean="0">
                <a:latin typeface="Consolas" panose="020B0609020204030204" pitchFamily="49" charset="0"/>
              </a:rPr>
            </a:br>
            <a:r>
              <a:rPr lang="nn-NO" dirty="0" smtClean="0">
                <a:latin typeface="Consolas" panose="020B0609020204030204" pitchFamily="49" charset="0"/>
              </a:rPr>
              <a:t>}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 smtClean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pPr marL="530352" lvl="1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716022" y="1405245"/>
            <a:ext cx="2300630" cy="317009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t1 := b * b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t2 := 4 *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t3 := t2 * c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t4 := t1 - t3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t5 :=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sqrt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(t4)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t6 := 0 - b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t7 := t5 + t6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t8 := 2 *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t9 := t7 / t8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 := t9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  <a:endParaRPr kumimoji="0" lang="en-US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392532" y="4142401"/>
            <a:ext cx="5346335" cy="230832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t1 := 0                ; initialize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endParaRPr lang="en-US" alt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L1:  if t1 &gt;= 10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L2    ; conditional jump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t2 := t1 * t1          ; square of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endParaRPr lang="en-US" alt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t3 := t1 * 4           ; word-align address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t4 := b + t3           ; address to store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endParaRPr lang="en-US" alt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*t4 := t2              ; store through pointer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t1 := t1 + 1           ; increase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endParaRPr lang="en-US" alt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L1                ; repeat loop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L2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05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Graphical</a:t>
            </a:r>
          </a:p>
          <a:p>
            <a:pPr lvl="1"/>
            <a:r>
              <a:rPr lang="en-US" dirty="0" smtClean="0"/>
              <a:t>Control-flow graph</a:t>
            </a:r>
          </a:p>
          <a:p>
            <a:pPr lvl="1"/>
            <a:r>
              <a:rPr lang="en-US" dirty="0" smtClean="0"/>
              <a:t>Dependency graphs</a:t>
            </a:r>
          </a:p>
          <a:p>
            <a:r>
              <a:rPr lang="en-US" dirty="0" smtClean="0"/>
              <a:t>Linear</a:t>
            </a:r>
          </a:p>
          <a:p>
            <a:pPr lvl="1"/>
            <a:r>
              <a:rPr lang="en-US" b="1" dirty="0" smtClean="0"/>
              <a:t>Stack-machine code:</a:t>
            </a:r>
            <a:r>
              <a:rPr lang="en-US" dirty="0" smtClean="0"/>
              <a:t> push everything on a stack and pop-and-execute. Saves on local variables. e.g. </a:t>
            </a:r>
            <a:r>
              <a:rPr lang="en-US" dirty="0"/>
              <a:t> </a:t>
            </a:r>
            <a:r>
              <a:rPr lang="en-US" dirty="0" err="1"/>
              <a:t>x+y</a:t>
            </a:r>
            <a:r>
              <a:rPr lang="en-US" dirty="0"/>
              <a:t>*</a:t>
            </a:r>
            <a:r>
              <a:rPr lang="en-US" dirty="0" err="1"/>
              <a:t>z+u</a:t>
            </a:r>
            <a:r>
              <a:rPr lang="en-US" dirty="0" smtClean="0"/>
              <a:t> is:</a:t>
            </a:r>
          </a:p>
          <a:p>
            <a:pPr marL="987552" lvl="2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push x</a:t>
            </a:r>
          </a:p>
          <a:p>
            <a:pPr marL="987552" lvl="2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push y</a:t>
            </a:r>
          </a:p>
          <a:p>
            <a:pPr marL="987552" lvl="2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push z</a:t>
            </a:r>
          </a:p>
          <a:p>
            <a:pPr marL="987552" lvl="2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multiply</a:t>
            </a:r>
          </a:p>
          <a:p>
            <a:pPr marL="987552" lvl="2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add</a:t>
            </a:r>
          </a:p>
          <a:p>
            <a:pPr marL="987552" lvl="2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push u</a:t>
            </a:r>
          </a:p>
          <a:p>
            <a:pPr marL="987552" lvl="2" indent="0">
              <a:buNone/>
            </a:pPr>
            <a:r>
              <a:rPr lang="en-US" sz="1900" dirty="0">
                <a:latin typeface="Consolas" panose="020B0609020204030204" pitchFamily="49" charset="0"/>
              </a:rPr>
              <a:t>add</a:t>
            </a:r>
            <a:r>
              <a:rPr lang="en-US" sz="1900" dirty="0" smtClean="0">
                <a:latin typeface="Consolas" panose="020B0609020204030204" pitchFamily="49" charset="0"/>
              </a:rPr>
              <a:t/>
            </a:r>
            <a:br>
              <a:rPr lang="en-US" sz="1900" dirty="0" smtClean="0">
                <a:latin typeface="Consolas" panose="020B0609020204030204" pitchFamily="49" charset="0"/>
              </a:rPr>
            </a:br>
            <a:endParaRPr lang="en-US" sz="1900" dirty="0" smtClean="0"/>
          </a:p>
          <a:p>
            <a:pPr lvl="1"/>
            <a:r>
              <a:rPr lang="en-US" dirty="0" smtClean="0"/>
              <a:t>Four-address code: similar to triples, but with some more kinds of jumps in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  <p:pic>
        <p:nvPicPr>
          <p:cNvPr id="2050" name="Picture 2" descr="https://upload.wikimedia.org/wikipedia/commons/c/cc/Binary_tree_-_stac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914" y="3057197"/>
            <a:ext cx="2621276" cy="2207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7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5962</TotalTime>
  <Words>2230</Words>
  <Application>Microsoft Office PowerPoint</Application>
  <PresentationFormat>On-screen Show (4:3)</PresentationFormat>
  <Paragraphs>490</Paragraphs>
  <Slides>35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Consolas</vt:lpstr>
      <vt:lpstr>Franklin Gothic Book</vt:lpstr>
      <vt:lpstr>Wingdings</vt:lpstr>
      <vt:lpstr>Crop</vt:lpstr>
      <vt:lpstr>Compiler optimizations</vt:lpstr>
      <vt:lpstr>The Magical Compiler</vt:lpstr>
      <vt:lpstr>Lexing (Scanning)</vt:lpstr>
      <vt:lpstr>Parsing</vt:lpstr>
      <vt:lpstr>Context-Sensitive Analysis</vt:lpstr>
      <vt:lpstr>Intermediate Representations</vt:lpstr>
      <vt:lpstr>Example IR: DAG</vt:lpstr>
      <vt:lpstr>Example IR: Triples</vt:lpstr>
      <vt:lpstr>Other IRs</vt:lpstr>
      <vt:lpstr>Modern IR Example: Java Bytecode</vt:lpstr>
      <vt:lpstr>Modern IR Example: WASM</vt:lpstr>
      <vt:lpstr>Registers</vt:lpstr>
      <vt:lpstr>Register Allocation is Hard</vt:lpstr>
      <vt:lpstr>Code Generation</vt:lpstr>
      <vt:lpstr>Compiler Optimization Goals</vt:lpstr>
      <vt:lpstr>Upcoming Optimizations</vt:lpstr>
      <vt:lpstr>Constant Folding</vt:lpstr>
      <vt:lpstr>Algebraic Simplification &amp; Reassociation</vt:lpstr>
      <vt:lpstr>Difficulties of Reassociation</vt:lpstr>
      <vt:lpstr>Strength Reduction</vt:lpstr>
      <vt:lpstr>More strength reductions</vt:lpstr>
      <vt:lpstr>Copy Propagation</vt:lpstr>
      <vt:lpstr>Copy Prop. on Constants</vt:lpstr>
      <vt:lpstr>Reaching definition analysis</vt:lpstr>
      <vt:lpstr>Loop-invariant code motion</vt:lpstr>
      <vt:lpstr>Induction variables</vt:lpstr>
      <vt:lpstr>Live Variable Analysis</vt:lpstr>
      <vt:lpstr>Unnecessary Bounds Checking</vt:lpstr>
      <vt:lpstr>Tail Call Optimizations</vt:lpstr>
      <vt:lpstr>Example Tail-Recursion Elimination</vt:lpstr>
      <vt:lpstr>Procedure Inlining</vt:lpstr>
      <vt:lpstr>Loop Inversion</vt:lpstr>
      <vt:lpstr>Branch Prediction</vt:lpstr>
      <vt:lpstr>Unswitching</vt:lpstr>
      <vt:lpstr>Lessons from Compilers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415</cp:revision>
  <dcterms:created xsi:type="dcterms:W3CDTF">2017-08-28T11:43:38Z</dcterms:created>
  <dcterms:modified xsi:type="dcterms:W3CDTF">2019-04-10T18:07:29Z</dcterms:modified>
</cp:coreProperties>
</file>